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301" r:id="rId3"/>
    <p:sldId id="304" r:id="rId4"/>
    <p:sldId id="305" r:id="rId5"/>
    <p:sldId id="303" r:id="rId6"/>
    <p:sldId id="302" r:id="rId7"/>
    <p:sldId id="257" r:id="rId8"/>
    <p:sldId id="278" r:id="rId9"/>
    <p:sldId id="273" r:id="rId10"/>
    <p:sldId id="271" r:id="rId11"/>
    <p:sldId id="313" r:id="rId12"/>
    <p:sldId id="277" r:id="rId13"/>
    <p:sldId id="306" r:id="rId14"/>
    <p:sldId id="276" r:id="rId15"/>
    <p:sldId id="274" r:id="rId16"/>
    <p:sldId id="261" r:id="rId17"/>
    <p:sldId id="308" r:id="rId18"/>
    <p:sldId id="307" r:id="rId19"/>
    <p:sldId id="310" r:id="rId20"/>
    <p:sldId id="312" r:id="rId21"/>
    <p:sldId id="309" r:id="rId22"/>
    <p:sldId id="270" r:id="rId23"/>
  </p:sldIdLst>
  <p:sldSz cx="18288000" cy="10287000"/>
  <p:notesSz cx="6858000" cy="9144000"/>
  <p:embeddedFontLst>
    <p:embeddedFont>
      <p:font typeface="Cormorant Garamond Bold" panose="020B0604020202020204" charset="0"/>
      <p:regular r:id="rId25"/>
    </p:embeddedFont>
    <p:embeddedFont>
      <p:font typeface="Cormorant Garamond Bold Italics" panose="020B0604020202020204" charset="0"/>
      <p:regular r:id="rId26"/>
    </p:embeddedFont>
    <p:embeddedFont>
      <p:font typeface="Cormorant Garamond Italics" panose="020B0604020202020204" charset="0"/>
      <p:regular r:id="rId27"/>
    </p:embeddedFont>
    <p:embeddedFont>
      <p:font typeface="Glacial Indifference" pitchFamily="50" charset="0"/>
      <p:regular r:id="rId28"/>
      <p:bold r:id="rId29"/>
    </p:embeddedFont>
    <p:embeddedFont>
      <p:font typeface="Glacial Indifference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282F"/>
    <a:srgbClr val="6B1E19"/>
    <a:srgbClr val="F22EA0"/>
    <a:srgbClr val="8630BF"/>
    <a:srgbClr val="D49C60"/>
    <a:srgbClr val="E4C19C"/>
    <a:srgbClr val="CF904C"/>
    <a:srgbClr val="D9A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7366" autoAdjust="0"/>
  </p:normalViewPr>
  <p:slideViewPr>
    <p:cSldViewPr>
      <p:cViewPr>
        <p:scale>
          <a:sx n="66" d="100"/>
          <a:sy n="66" d="100"/>
        </p:scale>
        <p:origin x="972" y="3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EFCDD-12E4-4E73-95D4-916CDEB97F67}" type="datetimeFigureOut">
              <a:rPr lang="en-US" smtClean="0"/>
              <a:t>7/4/2025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DABF0-BC7C-4222-83B8-7B6C3C92144D}" type="slidenum">
              <a:rPr lang="en-US" smtClean="0"/>
              <a:t>‹#›</a:t>
            </a:fld>
            <a:endParaRPr lang="en-US"/>
          </a:p>
        </p:txBody>
      </p:sp>
    </p:spTree>
    <p:extLst>
      <p:ext uri="{BB962C8B-B14F-4D97-AF65-F5344CB8AC3E}">
        <p14:creationId xmlns:p14="http://schemas.microsoft.com/office/powerpoint/2010/main" val="3305130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2DABF0-BC7C-4222-83B8-7B6C3C92144D}" type="slidenum">
              <a:rPr lang="en-US" smtClean="0"/>
              <a:t>1</a:t>
            </a:fld>
            <a:endParaRPr lang="en-US"/>
          </a:p>
        </p:txBody>
      </p:sp>
    </p:spTree>
    <p:extLst>
      <p:ext uri="{BB962C8B-B14F-4D97-AF65-F5344CB8AC3E}">
        <p14:creationId xmlns:p14="http://schemas.microsoft.com/office/powerpoint/2010/main" val="3372587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4 of the </a:t>
            </a:r>
            <a:r>
              <a:rPr lang="el-GR" dirty="0"/>
              <a:t>29 </a:t>
            </a:r>
            <a:r>
              <a:rPr lang="en-US" dirty="0"/>
              <a:t>established fetal weight formulas we examined in our study. These 4 are some of the widest used formulas in clinical settings.</a:t>
            </a:r>
          </a:p>
          <a:p>
            <a:r>
              <a:rPr lang="en-US" dirty="0"/>
              <a:t>As we can see fetal weight estimation formulas are simple mathematical functions that take some combination of the biometric parameters we discussed earlier as inputs and spit out an estimation about the corresponding fetal weight.</a:t>
            </a:r>
          </a:p>
          <a:p>
            <a:r>
              <a:rPr lang="en-US" dirty="0"/>
              <a:t>For example, this </a:t>
            </a:r>
            <a:r>
              <a:rPr lang="en-US" dirty="0" err="1"/>
              <a:t>formala</a:t>
            </a:r>
            <a:r>
              <a:rPr lang="en-US" dirty="0"/>
              <a:t> here, is an exponential function which takes as inputs the BPD and AC.</a:t>
            </a:r>
          </a:p>
        </p:txBody>
      </p:sp>
      <p:sp>
        <p:nvSpPr>
          <p:cNvPr id="4" name="Slide Number Placeholder 3"/>
          <p:cNvSpPr>
            <a:spLocks noGrp="1"/>
          </p:cNvSpPr>
          <p:nvPr>
            <p:ph type="sldNum" sz="quarter" idx="5"/>
          </p:nvPr>
        </p:nvSpPr>
        <p:spPr/>
        <p:txBody>
          <a:bodyPr/>
          <a:lstStyle/>
          <a:p>
            <a:fld id="{262DABF0-BC7C-4222-83B8-7B6C3C92144D}" type="slidenum">
              <a:rPr lang="en-US" smtClean="0"/>
              <a:t>10</a:t>
            </a:fld>
            <a:endParaRPr lang="en-US"/>
          </a:p>
        </p:txBody>
      </p:sp>
    </p:spTree>
    <p:extLst>
      <p:ext uri="{BB962C8B-B14F-4D97-AF65-F5344CB8AC3E}">
        <p14:creationId xmlns:p14="http://schemas.microsoft.com/office/powerpoint/2010/main" val="2519057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Sobol’ method is global sensitivity analysis method. It works for almost any function under some light restrictions, by decomposing the variance of the formula into summands which are the </a:t>
            </a:r>
            <a:r>
              <a:rPr lang="en-US" dirty="0" err="1"/>
              <a:t>V_i</a:t>
            </a:r>
            <a:r>
              <a:rPr lang="en-US" dirty="0"/>
              <a:t> s we can see here.</a:t>
            </a:r>
          </a:p>
          <a:p>
            <a:r>
              <a:rPr lang="en-US" b="0" i="0" dirty="0"/>
              <a:t>Those </a:t>
            </a:r>
            <a:r>
              <a:rPr lang="en-US" b="0" i="0" dirty="0" err="1"/>
              <a:t>V_i</a:t>
            </a:r>
            <a:r>
              <a:rPr lang="en-US" b="0" i="0" dirty="0"/>
              <a:t> s, are called Sobol’s indices and describe the contribution of the main of effect of each parameter to the overall variance of the formula.</a:t>
            </a:r>
          </a:p>
          <a:p>
            <a:r>
              <a:rPr lang="en-US" b="0" i="0" dirty="0"/>
              <a:t>There’s more to this story, such as how this decomposition is produced, what exactly are those contributions, but all we have to know for now is that the Sobol’ indices give as a way of quantifying how the output of mathematical function or model depends on one of its parameters. </a:t>
            </a:r>
          </a:p>
          <a:p>
            <a:r>
              <a:rPr lang="en-US" b="0" i="0" dirty="0"/>
              <a:t>The indices that we will talk about today take values between 0 and 1. </a:t>
            </a:r>
            <a:r>
              <a:rPr lang="en-GB" b="0" i="0" dirty="0"/>
              <a:t>The larger the value, the more important the parameter. Conversely, the smaller the value, the less important the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93282F"/>
                </a:solidFill>
                <a:latin typeface="Glacial Indifference"/>
              </a:rPr>
              <a:t>Global methods consider the sensitivity of the output over an entire range of parameters. So, to utilize</a:t>
            </a:r>
            <a:r>
              <a:rPr lang="el-GR" sz="1200" dirty="0">
                <a:solidFill>
                  <a:srgbClr val="93282F"/>
                </a:solidFill>
                <a:latin typeface="Glacial Indifference"/>
              </a:rPr>
              <a:t> </a:t>
            </a:r>
            <a:r>
              <a:rPr lang="en-US" sz="1200" dirty="0">
                <a:solidFill>
                  <a:srgbClr val="93282F"/>
                </a:solidFill>
                <a:latin typeface="Glacial Indifference"/>
              </a:rPr>
              <a:t>this method</a:t>
            </a:r>
            <a:r>
              <a:rPr lang="en-GB" sz="1200" dirty="0">
                <a:solidFill>
                  <a:srgbClr val="93282F"/>
                </a:solidFill>
                <a:latin typeface="Glacial Indifference"/>
              </a:rPr>
              <a:t> we need suitable ranges for our biometric parameters, which means that we need data!</a:t>
            </a:r>
            <a:endParaRPr lang="en-US" sz="1200" dirty="0">
              <a:solidFill>
                <a:srgbClr val="93282F"/>
              </a:solidFill>
              <a:latin typeface="Glacial Indifference"/>
            </a:endParaRPr>
          </a:p>
          <a:p>
            <a:endParaRPr lang="en-US" i="0" dirty="0"/>
          </a:p>
        </p:txBody>
      </p:sp>
      <p:sp>
        <p:nvSpPr>
          <p:cNvPr id="4" name="Slide Number Placeholder 3"/>
          <p:cNvSpPr>
            <a:spLocks noGrp="1"/>
          </p:cNvSpPr>
          <p:nvPr>
            <p:ph type="sldNum" sz="quarter" idx="5"/>
          </p:nvPr>
        </p:nvSpPr>
        <p:spPr/>
        <p:txBody>
          <a:bodyPr/>
          <a:lstStyle/>
          <a:p>
            <a:fld id="{262DABF0-BC7C-4222-83B8-7B6C3C92144D}" type="slidenum">
              <a:rPr lang="en-US" smtClean="0"/>
              <a:t>12</a:t>
            </a:fld>
            <a:endParaRPr lang="en-US"/>
          </a:p>
        </p:txBody>
      </p:sp>
    </p:spTree>
    <p:extLst>
      <p:ext uri="{BB962C8B-B14F-4D97-AF65-F5344CB8AC3E}">
        <p14:creationId xmlns:p14="http://schemas.microsoft.com/office/powerpoint/2010/main" val="3777543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are called growth charts. They contain data monitoring how the FL of multiple fetuses changes throughout gestation. Both figures contain curves which signify the 90</a:t>
            </a:r>
            <a:r>
              <a:rPr lang="en-US" baseline="30000" dirty="0"/>
              <a:t>th</a:t>
            </a:r>
            <a:r>
              <a:rPr lang="en-US" dirty="0"/>
              <a:t> percentile and the 10</a:t>
            </a:r>
            <a:r>
              <a:rPr lang="en-US" baseline="30000" dirty="0"/>
              <a:t>th</a:t>
            </a:r>
            <a:r>
              <a:rPr lang="en-US" dirty="0"/>
              <a:t> percentile of each dataset across the whole gestation. We consider those percentiles to be the range of FL. We chose the ranges for the rest of the parameters similarly.</a:t>
            </a:r>
          </a:p>
          <a:p>
            <a:r>
              <a:rPr lang="en-US" dirty="0"/>
              <a:t>The two figures are taken from two different sources, however, these two sources are not the only ones we utilized...</a:t>
            </a:r>
          </a:p>
          <a:p>
            <a:endParaRPr lang="en-US" dirty="0"/>
          </a:p>
          <a:p>
            <a:r>
              <a:rPr lang="en-US" dirty="0"/>
              <a:t>Comment about the parameters being also week dependent</a:t>
            </a:r>
          </a:p>
        </p:txBody>
      </p:sp>
      <p:sp>
        <p:nvSpPr>
          <p:cNvPr id="4" name="Slide Number Placeholder 3"/>
          <p:cNvSpPr>
            <a:spLocks noGrp="1"/>
          </p:cNvSpPr>
          <p:nvPr>
            <p:ph type="sldNum" sz="quarter" idx="5"/>
          </p:nvPr>
        </p:nvSpPr>
        <p:spPr/>
        <p:txBody>
          <a:bodyPr/>
          <a:lstStyle/>
          <a:p>
            <a:fld id="{262DABF0-BC7C-4222-83B8-7B6C3C92144D}" type="slidenum">
              <a:rPr lang="en-US" smtClean="0"/>
              <a:t>13</a:t>
            </a:fld>
            <a:endParaRPr lang="en-US"/>
          </a:p>
        </p:txBody>
      </p:sp>
    </p:spTree>
    <p:extLst>
      <p:ext uri="{BB962C8B-B14F-4D97-AF65-F5344CB8AC3E}">
        <p14:creationId xmlns:p14="http://schemas.microsoft.com/office/powerpoint/2010/main" val="3294796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time for our complete framework.</a:t>
            </a:r>
          </a:p>
          <a:p>
            <a:r>
              <a:rPr lang="en-US" dirty="0"/>
              <a:t>The first step involves collecting … just like we saw on the previous slide</a:t>
            </a:r>
          </a:p>
          <a:p>
            <a:r>
              <a:rPr lang="en-US" dirty="0"/>
              <a:t>The second step involves computing … . We can see that we can’t compute the Sobol’ index for all gestation weeks across every dataset because as we can see here the time span of the datasets varies.</a:t>
            </a:r>
          </a:p>
          <a:p>
            <a:r>
              <a:rPr lang="en-US" dirty="0"/>
              <a:t>The third step involves resampling … So basically, bootstrapping the computed Sobol’ indices</a:t>
            </a:r>
          </a:p>
          <a:p>
            <a:r>
              <a:rPr lang="en-US" dirty="0"/>
              <a:t>The final step involves estimating … with this being our final estimate of the Sobol’ indices.</a:t>
            </a:r>
          </a:p>
          <a:p>
            <a:r>
              <a:rPr lang="en-US" dirty="0"/>
              <a:t>The two last steps are then performed for every single gestation week. Then we begin the procedure again from step 2 until we’re done with all of our formulas.</a:t>
            </a:r>
          </a:p>
        </p:txBody>
      </p:sp>
      <p:sp>
        <p:nvSpPr>
          <p:cNvPr id="4" name="Slide Number Placeholder 3"/>
          <p:cNvSpPr>
            <a:spLocks noGrp="1"/>
          </p:cNvSpPr>
          <p:nvPr>
            <p:ph type="sldNum" sz="quarter" idx="5"/>
          </p:nvPr>
        </p:nvSpPr>
        <p:spPr/>
        <p:txBody>
          <a:bodyPr/>
          <a:lstStyle/>
          <a:p>
            <a:fld id="{262DABF0-BC7C-4222-83B8-7B6C3C92144D}" type="slidenum">
              <a:rPr lang="en-US" smtClean="0"/>
              <a:t>14</a:t>
            </a:fld>
            <a:endParaRPr lang="en-US"/>
          </a:p>
        </p:txBody>
      </p:sp>
    </p:spTree>
    <p:extLst>
      <p:ext uri="{BB962C8B-B14F-4D97-AF65-F5344CB8AC3E}">
        <p14:creationId xmlns:p14="http://schemas.microsoft.com/office/powerpoint/2010/main" val="291221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move on to the second part – the comparison framework!</a:t>
            </a:r>
          </a:p>
        </p:txBody>
      </p:sp>
      <p:sp>
        <p:nvSpPr>
          <p:cNvPr id="4" name="Slide Number Placeholder 3"/>
          <p:cNvSpPr>
            <a:spLocks noGrp="1"/>
          </p:cNvSpPr>
          <p:nvPr>
            <p:ph type="sldNum" sz="quarter" idx="5"/>
          </p:nvPr>
        </p:nvSpPr>
        <p:spPr/>
        <p:txBody>
          <a:bodyPr/>
          <a:lstStyle/>
          <a:p>
            <a:fld id="{262DABF0-BC7C-4222-83B8-7B6C3C92144D}" type="slidenum">
              <a:rPr lang="en-US" smtClean="0"/>
              <a:t>15</a:t>
            </a:fld>
            <a:endParaRPr lang="en-US"/>
          </a:p>
        </p:txBody>
      </p:sp>
    </p:spTree>
    <p:extLst>
      <p:ext uri="{BB962C8B-B14F-4D97-AF65-F5344CB8AC3E}">
        <p14:creationId xmlns:p14="http://schemas.microsoft.com/office/powerpoint/2010/main" val="244541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some time with the first figure so we can properly understand it.</a:t>
            </a:r>
          </a:p>
          <a:p>
            <a:r>
              <a:rPr lang="en-US" dirty="0"/>
              <a:t>In the x-axis we see the gestational age, meaning how far along the pregnancy is. In y-axis we have the magnitude of the </a:t>
            </a:r>
            <a:r>
              <a:rPr lang="en-US" dirty="0" err="1"/>
              <a:t>sobol</a:t>
            </a:r>
            <a:r>
              <a:rPr lang="en-US" dirty="0"/>
              <a:t>’ indices.</a:t>
            </a:r>
          </a:p>
          <a:p>
            <a:r>
              <a:rPr lang="en-US" dirty="0"/>
              <a:t>The index of the biometric parameters are coded with different colors and markers. For example, AC is coded with green and circles and HC is coded and purple and triangles.</a:t>
            </a:r>
          </a:p>
          <a:p>
            <a:r>
              <a:rPr lang="en-US" dirty="0"/>
              <a:t>The markers inside the figure represent the … which is ultimately our estimate for the Sobol’ indices</a:t>
            </a:r>
          </a:p>
          <a:p>
            <a:r>
              <a:rPr lang="en-US" dirty="0"/>
              <a:t>The range bars represent a 95% CI.</a:t>
            </a:r>
          </a:p>
          <a:p>
            <a:r>
              <a:rPr lang="en-US" dirty="0"/>
              <a:t>Finally, those semi-transparent curves we spot on the back are the Sobol’ indices for each dataset, essentially the samples used for the bootstrapping.</a:t>
            </a:r>
          </a:p>
          <a:p>
            <a:r>
              <a:rPr lang="en-US" dirty="0"/>
              <a:t>So, with that out of the way, we can see that the INTERGROWTH-21 formula exhibits a cross over effect in parameter importance. AC starts with being insignificant early on and proceeds to being the dominant parameters later on during pregnancy. The opposite happens for HC.</a:t>
            </a:r>
          </a:p>
        </p:txBody>
      </p:sp>
      <p:sp>
        <p:nvSpPr>
          <p:cNvPr id="4" name="Slide Number Placeholder 3"/>
          <p:cNvSpPr>
            <a:spLocks noGrp="1"/>
          </p:cNvSpPr>
          <p:nvPr>
            <p:ph type="sldNum" sz="quarter" idx="5"/>
          </p:nvPr>
        </p:nvSpPr>
        <p:spPr/>
        <p:txBody>
          <a:bodyPr/>
          <a:lstStyle/>
          <a:p>
            <a:fld id="{262DABF0-BC7C-4222-83B8-7B6C3C92144D}" type="slidenum">
              <a:rPr lang="en-US" smtClean="0"/>
              <a:t>16</a:t>
            </a:fld>
            <a:endParaRPr lang="en-US"/>
          </a:p>
        </p:txBody>
      </p:sp>
    </p:spTree>
    <p:extLst>
      <p:ext uri="{BB962C8B-B14F-4D97-AF65-F5344CB8AC3E}">
        <p14:creationId xmlns:p14="http://schemas.microsoft.com/office/powerpoint/2010/main" val="2689214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cross over effect doesn’t only happen at the beginning of the pregnancy, but can also happen later on. Even close to the due date, which is </a:t>
            </a:r>
            <a:r>
              <a:rPr lang="en-GB" dirty="0"/>
              <a:t>around 37 to 42 weeks of gestation</a:t>
            </a:r>
            <a:r>
              <a:rPr lang="en-US" dirty="0"/>
              <a:t>, a time when estimating the fetal weight is far more important.</a:t>
            </a:r>
          </a:p>
          <a:p>
            <a:r>
              <a:rPr lang="en-US" dirty="0"/>
              <a:t>Hence, clinicians using the Halaska formula should be aware of this effect and adapt accordingly.</a:t>
            </a:r>
          </a:p>
        </p:txBody>
      </p:sp>
      <p:sp>
        <p:nvSpPr>
          <p:cNvPr id="4" name="Slide Number Placeholder 3"/>
          <p:cNvSpPr>
            <a:spLocks noGrp="1"/>
          </p:cNvSpPr>
          <p:nvPr>
            <p:ph type="sldNum" sz="quarter" idx="5"/>
          </p:nvPr>
        </p:nvSpPr>
        <p:spPr/>
        <p:txBody>
          <a:bodyPr/>
          <a:lstStyle/>
          <a:p>
            <a:fld id="{262DABF0-BC7C-4222-83B8-7B6C3C92144D}" type="slidenum">
              <a:rPr lang="en-US" smtClean="0"/>
              <a:t>17</a:t>
            </a:fld>
            <a:endParaRPr lang="en-US"/>
          </a:p>
        </p:txBody>
      </p:sp>
    </p:spTree>
    <p:extLst>
      <p:ext uri="{BB962C8B-B14F-4D97-AF65-F5344CB8AC3E}">
        <p14:creationId xmlns:p14="http://schemas.microsoft.com/office/powerpoint/2010/main" val="3668042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result regards the parsimony of the models. These two formulas are some of THE most used formulas in the clinical setting. In the second formula, we notice that BPD and HC are almost completely insignificant throughout the whole gestation</a:t>
            </a:r>
            <a:r>
              <a:rPr lang="el-GR" dirty="0"/>
              <a:t>. </a:t>
            </a:r>
            <a:r>
              <a:rPr lang="en-US" dirty="0"/>
              <a:t>At the same time the importance of AC and FL are similar for both formulas.</a:t>
            </a:r>
          </a:p>
          <a:p>
            <a:r>
              <a:rPr lang="en-US" dirty="0"/>
              <a:t>Remember, our results say nothing about the accuracy of the formulas, yet right now we are faced with two similar formulas, with one of them just having redundant</a:t>
            </a:r>
            <a:r>
              <a:rPr lang="el-GR" dirty="0"/>
              <a:t> </a:t>
            </a:r>
            <a:r>
              <a:rPr lang="en-US" dirty="0"/>
              <a:t>parameters. Hence, we can say that formulas like Hadlock’s IV are not parsimonious.</a:t>
            </a:r>
          </a:p>
        </p:txBody>
      </p:sp>
      <p:sp>
        <p:nvSpPr>
          <p:cNvPr id="4" name="Slide Number Placeholder 3"/>
          <p:cNvSpPr>
            <a:spLocks noGrp="1"/>
          </p:cNvSpPr>
          <p:nvPr>
            <p:ph type="sldNum" sz="quarter" idx="5"/>
          </p:nvPr>
        </p:nvSpPr>
        <p:spPr/>
        <p:txBody>
          <a:bodyPr/>
          <a:lstStyle/>
          <a:p>
            <a:fld id="{262DABF0-BC7C-4222-83B8-7B6C3C92144D}" type="slidenum">
              <a:rPr lang="en-US" smtClean="0"/>
              <a:t>18</a:t>
            </a:fld>
            <a:endParaRPr lang="en-US"/>
          </a:p>
        </p:txBody>
      </p:sp>
    </p:spTree>
    <p:extLst>
      <p:ext uri="{BB962C8B-B14F-4D97-AF65-F5344CB8AC3E}">
        <p14:creationId xmlns:p14="http://schemas.microsoft.com/office/powerpoint/2010/main" val="2234489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6A3CA-C6C2-7553-FEE8-517ABDC0D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C72063-35F1-A925-0372-C70432116F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74D81-89A5-4E98-DE8D-7C49541BA3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78F2A9-31EE-B8F5-80D6-9BC2BE960BD8}"/>
              </a:ext>
            </a:extLst>
          </p:cNvPr>
          <p:cNvSpPr>
            <a:spLocks noGrp="1"/>
          </p:cNvSpPr>
          <p:nvPr>
            <p:ph type="sldNum" sz="quarter" idx="5"/>
          </p:nvPr>
        </p:nvSpPr>
        <p:spPr/>
        <p:txBody>
          <a:bodyPr/>
          <a:lstStyle/>
          <a:p>
            <a:fld id="{262DABF0-BC7C-4222-83B8-7B6C3C92144D}" type="slidenum">
              <a:rPr lang="en-US" smtClean="0"/>
              <a:t>19</a:t>
            </a:fld>
            <a:endParaRPr lang="en-US"/>
          </a:p>
        </p:txBody>
      </p:sp>
    </p:spTree>
    <p:extLst>
      <p:ext uri="{BB962C8B-B14F-4D97-AF65-F5344CB8AC3E}">
        <p14:creationId xmlns:p14="http://schemas.microsoft.com/office/powerpoint/2010/main" val="2142055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21E6D-9105-EFDC-ADE9-351F344C8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04567-D8C6-5F58-C440-A08A2D0929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EF759-87D4-4E7E-A5C1-9BE0E4CFDA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392167-B938-85A2-18B9-3D076EE0398A}"/>
              </a:ext>
            </a:extLst>
          </p:cNvPr>
          <p:cNvSpPr>
            <a:spLocks noGrp="1"/>
          </p:cNvSpPr>
          <p:nvPr>
            <p:ph type="sldNum" sz="quarter" idx="5"/>
          </p:nvPr>
        </p:nvSpPr>
        <p:spPr/>
        <p:txBody>
          <a:bodyPr/>
          <a:lstStyle/>
          <a:p>
            <a:fld id="{262DABF0-BC7C-4222-83B8-7B6C3C92144D}" type="slidenum">
              <a:rPr lang="en-US" smtClean="0"/>
              <a:t>21</a:t>
            </a:fld>
            <a:endParaRPr lang="en-US"/>
          </a:p>
        </p:txBody>
      </p:sp>
    </p:spTree>
    <p:extLst>
      <p:ext uri="{BB962C8B-B14F-4D97-AF65-F5344CB8AC3E}">
        <p14:creationId xmlns:p14="http://schemas.microsoft.com/office/powerpoint/2010/main" val="1640475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picture of a human fetus. It was taken at around the 20</a:t>
            </a:r>
            <a:r>
              <a:rPr lang="en-US" baseline="30000" dirty="0"/>
              <a:t>th</a:t>
            </a:r>
            <a:r>
              <a:rPr lang="en-US" dirty="0"/>
              <a:t> week of gestation.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technique used for capturing this image is called ultrasound imaging, or sonography.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Ultrasounds are performed for several important medical reasons throughout gestation such as determining the gestational age, assessing fetal anatomy and monitoring the fetal weight.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how is fetal weight estimated via just some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step involves taking biometric measurements from sonograms.</a:t>
            </a:r>
            <a:endParaRPr lang="en-US" dirty="0"/>
          </a:p>
        </p:txBody>
      </p:sp>
      <p:sp>
        <p:nvSpPr>
          <p:cNvPr id="4" name="Slide Number Placeholder 3"/>
          <p:cNvSpPr>
            <a:spLocks noGrp="1"/>
          </p:cNvSpPr>
          <p:nvPr>
            <p:ph type="sldNum" sz="quarter" idx="5"/>
          </p:nvPr>
        </p:nvSpPr>
        <p:spPr/>
        <p:txBody>
          <a:bodyPr/>
          <a:lstStyle/>
          <a:p>
            <a:fld id="{262DABF0-BC7C-4222-83B8-7B6C3C92144D}" type="slidenum">
              <a:rPr lang="en-US" smtClean="0"/>
              <a:t>2</a:t>
            </a:fld>
            <a:endParaRPr lang="en-US"/>
          </a:p>
        </p:txBody>
      </p:sp>
    </p:spTree>
    <p:extLst>
      <p:ext uri="{BB962C8B-B14F-4D97-AF65-F5344CB8AC3E}">
        <p14:creationId xmlns:p14="http://schemas.microsoft.com/office/powerpoint/2010/main" val="78169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another sonogram, this time of the head of a fetus from a top view</a:t>
            </a:r>
            <a:r>
              <a:rPr lang="el-GR" dirty="0"/>
              <a:t>. </a:t>
            </a:r>
          </a:p>
          <a:p>
            <a:r>
              <a:rPr lang="en-US" dirty="0"/>
              <a:t>If you ask me, it’s kind of hard to tell if this is even an actual human head, so let’s highlight some specific areas of interest.</a:t>
            </a:r>
          </a:p>
        </p:txBody>
      </p:sp>
      <p:sp>
        <p:nvSpPr>
          <p:cNvPr id="4" name="Slide Number Placeholder 3"/>
          <p:cNvSpPr>
            <a:spLocks noGrp="1"/>
          </p:cNvSpPr>
          <p:nvPr>
            <p:ph type="sldNum" sz="quarter" idx="5"/>
          </p:nvPr>
        </p:nvSpPr>
        <p:spPr/>
        <p:txBody>
          <a:bodyPr/>
          <a:lstStyle/>
          <a:p>
            <a:fld id="{262DABF0-BC7C-4222-83B8-7B6C3C92144D}" type="slidenum">
              <a:rPr lang="en-US" smtClean="0"/>
              <a:t>3</a:t>
            </a:fld>
            <a:endParaRPr lang="en-US"/>
          </a:p>
        </p:txBody>
      </p:sp>
    </p:spTree>
    <p:extLst>
      <p:ext uri="{BB962C8B-B14F-4D97-AF65-F5344CB8AC3E}">
        <p14:creationId xmlns:p14="http://schemas.microsoft.com/office/powerpoint/2010/main" val="2006503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purple curve represents the head circumference of the fetus. A sonographer measures this circumference and throws it into some mathematical formula as an input which in turn makes an estimation about the current weight of the fetus. Is head circumference the only measured biometric variable?</a:t>
            </a:r>
          </a:p>
        </p:txBody>
      </p:sp>
      <p:sp>
        <p:nvSpPr>
          <p:cNvPr id="4" name="Slide Number Placeholder 3"/>
          <p:cNvSpPr>
            <a:spLocks noGrp="1"/>
          </p:cNvSpPr>
          <p:nvPr>
            <p:ph type="sldNum" sz="quarter" idx="5"/>
          </p:nvPr>
        </p:nvSpPr>
        <p:spPr/>
        <p:txBody>
          <a:bodyPr/>
          <a:lstStyle/>
          <a:p>
            <a:fld id="{262DABF0-BC7C-4222-83B8-7B6C3C92144D}" type="slidenum">
              <a:rPr lang="en-US" smtClean="0"/>
              <a:t>4</a:t>
            </a:fld>
            <a:endParaRPr lang="en-US"/>
          </a:p>
        </p:txBody>
      </p:sp>
    </p:spTree>
    <p:extLst>
      <p:ext uri="{BB962C8B-B14F-4D97-AF65-F5344CB8AC3E}">
        <p14:creationId xmlns:p14="http://schemas.microsoft.com/office/powerpoint/2010/main" val="269439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it’s not. The pink line represents another biometric parameter, the biparietal diameter, which measures the width of the fetal head. Both the biparietal diameter and the head circumference can be measured from the same sonogram.</a:t>
            </a:r>
          </a:p>
        </p:txBody>
      </p:sp>
      <p:sp>
        <p:nvSpPr>
          <p:cNvPr id="4" name="Slide Number Placeholder 3"/>
          <p:cNvSpPr>
            <a:spLocks noGrp="1"/>
          </p:cNvSpPr>
          <p:nvPr>
            <p:ph type="sldNum" sz="quarter" idx="5"/>
          </p:nvPr>
        </p:nvSpPr>
        <p:spPr/>
        <p:txBody>
          <a:bodyPr/>
          <a:lstStyle/>
          <a:p>
            <a:fld id="{262DABF0-BC7C-4222-83B8-7B6C3C92144D}" type="slidenum">
              <a:rPr lang="en-US" smtClean="0"/>
              <a:t>5</a:t>
            </a:fld>
            <a:endParaRPr lang="en-US"/>
          </a:p>
        </p:txBody>
      </p:sp>
    </p:spTree>
    <p:extLst>
      <p:ext uri="{BB962C8B-B14F-4D97-AF65-F5344CB8AC3E}">
        <p14:creationId xmlns:p14="http://schemas.microsoft.com/office/powerpoint/2010/main" val="1570227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additional biometric parameters, that need their own sonogram, are the abdominal circumference and the femur length, that is the length of the thigh bone.</a:t>
            </a:r>
          </a:p>
          <a:p>
            <a:r>
              <a:rPr lang="en-US" dirty="0"/>
              <a:t>Today we’re only going to talk about the aforementioned four biometric parameters since they are the ones with the widest use, but in general, there are more that can be used for fetal weight estimation.</a:t>
            </a:r>
          </a:p>
        </p:txBody>
      </p:sp>
      <p:sp>
        <p:nvSpPr>
          <p:cNvPr id="4" name="Slide Number Placeholder 3"/>
          <p:cNvSpPr>
            <a:spLocks noGrp="1"/>
          </p:cNvSpPr>
          <p:nvPr>
            <p:ph type="sldNum" sz="quarter" idx="5"/>
          </p:nvPr>
        </p:nvSpPr>
        <p:spPr/>
        <p:txBody>
          <a:bodyPr/>
          <a:lstStyle/>
          <a:p>
            <a:fld id="{262DABF0-BC7C-4222-83B8-7B6C3C92144D}" type="slidenum">
              <a:rPr lang="en-US" smtClean="0"/>
              <a:t>6</a:t>
            </a:fld>
            <a:endParaRPr lang="en-US"/>
          </a:p>
        </p:txBody>
      </p:sp>
    </p:spTree>
    <p:extLst>
      <p:ext uri="{BB962C8B-B14F-4D97-AF65-F5344CB8AC3E}">
        <p14:creationId xmlns:p14="http://schemas.microsoft.com/office/powerpoint/2010/main" val="412262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 up, fetal weight estimation is a two-step process. Firstly, an ultrasound is performed in order to measure specific biometric parameters, which are then thrown into some mathematical formula which in turn makes a prediction about the fetal weight.</a:t>
            </a:r>
            <a:br>
              <a:rPr lang="en-US" dirty="0"/>
            </a:br>
            <a:endParaRPr lang="en-US" dirty="0"/>
          </a:p>
          <a:p>
            <a:r>
              <a:rPr lang="en-US" dirty="0"/>
              <a:t>Many fetal weight estimation formulas exist in the literature and are daily used for this task. Additionally, many studies exist that compare the accuracy (</a:t>
            </a:r>
            <a:r>
              <a:rPr lang="el-GR" dirty="0" err="1"/>
              <a:t>άκιουραση</a:t>
            </a:r>
            <a:r>
              <a:rPr lang="en-US" dirty="0"/>
              <a:t>) of those formulas. However, </a:t>
            </a:r>
            <a:r>
              <a:rPr lang="en-GB" dirty="0"/>
              <a:t>no research has been conducted that systematically assesses the contribution of the involved parameters of each formula to the EFW</a:t>
            </a:r>
            <a:r>
              <a:rPr lang="en-US" dirty="0"/>
              <a:t>, and this is exactly what we are going to discuss today.</a:t>
            </a:r>
            <a:endParaRPr lang="en-GB" dirty="0"/>
          </a:p>
        </p:txBody>
      </p:sp>
      <p:sp>
        <p:nvSpPr>
          <p:cNvPr id="4" name="Slide Number Placeholder 3"/>
          <p:cNvSpPr>
            <a:spLocks noGrp="1"/>
          </p:cNvSpPr>
          <p:nvPr>
            <p:ph type="sldNum" sz="quarter" idx="5"/>
          </p:nvPr>
        </p:nvSpPr>
        <p:spPr/>
        <p:txBody>
          <a:bodyPr/>
          <a:lstStyle/>
          <a:p>
            <a:fld id="{262DABF0-BC7C-4222-83B8-7B6C3C92144D}" type="slidenum">
              <a:rPr lang="en-US" smtClean="0"/>
              <a:t>7</a:t>
            </a:fld>
            <a:endParaRPr lang="en-US"/>
          </a:p>
        </p:txBody>
      </p:sp>
    </p:spTree>
    <p:extLst>
      <p:ext uri="{BB962C8B-B14F-4D97-AF65-F5344CB8AC3E}">
        <p14:creationId xmlns:p14="http://schemas.microsoft.com/office/powerpoint/2010/main" val="105993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agenda of this presentation is divided into two parts. In the first, we will be introduced with the methodology used to study the problem. In the second part, we will discuss the findings obtaining by using the methodology, summarize the key findings as well as the implications of the findings to prenatal care.</a:t>
            </a:r>
          </a:p>
        </p:txBody>
      </p:sp>
      <p:sp>
        <p:nvSpPr>
          <p:cNvPr id="4" name="Slide Number Placeholder 3"/>
          <p:cNvSpPr>
            <a:spLocks noGrp="1"/>
          </p:cNvSpPr>
          <p:nvPr>
            <p:ph type="sldNum" sz="quarter" idx="5"/>
          </p:nvPr>
        </p:nvSpPr>
        <p:spPr/>
        <p:txBody>
          <a:bodyPr/>
          <a:lstStyle/>
          <a:p>
            <a:fld id="{262DABF0-BC7C-4222-83B8-7B6C3C92144D}" type="slidenum">
              <a:rPr lang="en-US" smtClean="0"/>
              <a:t>8</a:t>
            </a:fld>
            <a:endParaRPr lang="en-US"/>
          </a:p>
        </p:txBody>
      </p:sp>
    </p:spTree>
    <p:extLst>
      <p:ext uri="{BB962C8B-B14F-4D97-AF65-F5344CB8AC3E}">
        <p14:creationId xmlns:p14="http://schemas.microsoft.com/office/powerpoint/2010/main" val="2490889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begin with the first part – the Methodology!</a:t>
            </a:r>
          </a:p>
        </p:txBody>
      </p:sp>
      <p:sp>
        <p:nvSpPr>
          <p:cNvPr id="4" name="Slide Number Placeholder 3"/>
          <p:cNvSpPr>
            <a:spLocks noGrp="1"/>
          </p:cNvSpPr>
          <p:nvPr>
            <p:ph type="sldNum" sz="quarter" idx="5"/>
          </p:nvPr>
        </p:nvSpPr>
        <p:spPr/>
        <p:txBody>
          <a:bodyPr/>
          <a:lstStyle/>
          <a:p>
            <a:fld id="{262DABF0-BC7C-4222-83B8-7B6C3C92144D}" type="slidenum">
              <a:rPr lang="en-US" smtClean="0"/>
              <a:t>9</a:t>
            </a:fld>
            <a:endParaRPr lang="en-US"/>
          </a:p>
        </p:txBody>
      </p:sp>
    </p:spTree>
    <p:extLst>
      <p:ext uri="{BB962C8B-B14F-4D97-AF65-F5344CB8AC3E}">
        <p14:creationId xmlns:p14="http://schemas.microsoft.com/office/powerpoint/2010/main" val="312215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sv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0.png"/><Relationship Id="rId12" Type="http://schemas.openxmlformats.org/officeDocument/2006/relationships/image" Target="../media/image27.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0.xml"/><Relationship Id="rId11" Type="http://schemas.openxmlformats.org/officeDocument/2006/relationships/image" Target="../media/image26.png"/><Relationship Id="rId5" Type="http://schemas.openxmlformats.org/officeDocument/2006/relationships/slideLayout" Target="../slideLayouts/slideLayout7.xml"/><Relationship Id="rId10" Type="http://schemas.openxmlformats.org/officeDocument/2006/relationships/image" Target="../media/image33.png"/><Relationship Id="rId4" Type="http://schemas.openxmlformats.org/officeDocument/2006/relationships/tags" Target="../tags/tag4.xml"/><Relationship Id="rId9" Type="http://schemas.openxmlformats.org/officeDocument/2006/relationships/image" Target="../media/image32.pn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39.png"/><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6.sv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6.sv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54.svg"/><Relationship Id="rId7" Type="http://schemas.openxmlformats.org/officeDocument/2006/relationships/image" Target="../media/image26.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56.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57.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pPr lvl="0">
              <a:lnSpc>
                <a:spcPts val="4480"/>
              </a:lnSpc>
              <a:spcBef>
                <a:spcPct val="0"/>
              </a:spcBef>
            </a:pPr>
            <a:endParaRPr lang="en-US" dirty="0">
              <a:solidFill>
                <a:srgbClr val="CE9B60"/>
              </a:solidFill>
              <a:latin typeface="Glacial Indifference"/>
            </a:endParaRPr>
          </a:p>
        </p:txBody>
      </p:sp>
      <p:sp>
        <p:nvSpPr>
          <p:cNvPr id="3" name="Freeform 3"/>
          <p:cNvSpPr/>
          <p:nvPr/>
        </p:nvSpPr>
        <p:spPr>
          <a:xfrm>
            <a:off x="1955197" y="445038"/>
            <a:ext cx="1042670" cy="1042670"/>
          </a:xfrm>
          <a:custGeom>
            <a:avLst/>
            <a:gdLst/>
            <a:ahLst/>
            <a:cxnLst/>
            <a:rect l="l" t="t" r="r" b="b"/>
            <a:pathLst>
              <a:path w="1042670" h="1042670">
                <a:moveTo>
                  <a:pt x="0" y="0"/>
                </a:moveTo>
                <a:lnTo>
                  <a:pt x="1042670" y="0"/>
                </a:lnTo>
                <a:lnTo>
                  <a:pt x="1042670" y="1042670"/>
                </a:lnTo>
                <a:lnTo>
                  <a:pt x="0" y="104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2006696" y="-58472"/>
            <a:ext cx="6339914" cy="4690444"/>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flipH="1">
            <a:off x="13868400" y="5846890"/>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AutoShape 6"/>
          <p:cNvSpPr/>
          <p:nvPr/>
        </p:nvSpPr>
        <p:spPr>
          <a:xfrm>
            <a:off x="337704" y="445039"/>
            <a:ext cx="43296" cy="6680664"/>
          </a:xfrm>
          <a:prstGeom prst="line">
            <a:avLst/>
          </a:prstGeom>
          <a:ln w="57150" cap="flat">
            <a:solidFill>
              <a:srgbClr val="D49C60"/>
            </a:solidFill>
            <a:prstDash val="solid"/>
            <a:headEnd type="none" w="sm" len="sm"/>
            <a:tailEnd type="none" w="sm" len="sm"/>
          </a:ln>
        </p:spPr>
        <p:txBody>
          <a:bodyPr/>
          <a:lstStyle/>
          <a:p>
            <a:endParaRPr lang="en-US"/>
          </a:p>
        </p:txBody>
      </p:sp>
      <p:sp>
        <p:nvSpPr>
          <p:cNvPr id="7" name="Freeform 7"/>
          <p:cNvSpPr/>
          <p:nvPr/>
        </p:nvSpPr>
        <p:spPr>
          <a:xfrm>
            <a:off x="1020674" y="107468"/>
            <a:ext cx="4733313" cy="1717810"/>
          </a:xfrm>
          <a:custGeom>
            <a:avLst/>
            <a:gdLst/>
            <a:ahLst/>
            <a:cxnLst/>
            <a:rect l="l" t="t" r="r" b="b"/>
            <a:pathLst>
              <a:path w="4733313" h="1717810">
                <a:moveTo>
                  <a:pt x="0" y="0"/>
                </a:moveTo>
                <a:lnTo>
                  <a:pt x="4733313" y="0"/>
                </a:lnTo>
                <a:lnTo>
                  <a:pt x="4733313" y="1717810"/>
                </a:lnTo>
                <a:lnTo>
                  <a:pt x="0" y="1717810"/>
                </a:lnTo>
                <a:lnTo>
                  <a:pt x="0" y="0"/>
                </a:lnTo>
                <a:close/>
              </a:path>
            </a:pathLst>
          </a:custGeom>
          <a:blipFill>
            <a:blip r:embed="rId10"/>
            <a:stretch>
              <a:fillRect/>
            </a:stretch>
          </a:blipFill>
        </p:spPr>
        <p:txBody>
          <a:bodyPr/>
          <a:lstStyle/>
          <a:p>
            <a:endParaRPr lang="en-US"/>
          </a:p>
        </p:txBody>
      </p:sp>
      <p:sp>
        <p:nvSpPr>
          <p:cNvPr id="9" name="TextBox 9"/>
          <p:cNvSpPr txBox="1"/>
          <p:nvPr/>
        </p:nvSpPr>
        <p:spPr>
          <a:xfrm>
            <a:off x="1020674" y="1825278"/>
            <a:ext cx="17267326" cy="3994683"/>
          </a:xfrm>
          <a:prstGeom prst="rect">
            <a:avLst/>
          </a:prstGeom>
        </p:spPr>
        <p:txBody>
          <a:bodyPr wrap="square" lIns="0" tIns="0" rIns="0" bIns="0" rtlCol="0" anchor="t">
            <a:spAutoFit/>
          </a:bodyPr>
          <a:lstStyle/>
          <a:p>
            <a:pPr marL="0" lvl="0" indent="0" algn="l">
              <a:lnSpc>
                <a:spcPts val="10500"/>
              </a:lnSpc>
            </a:pPr>
            <a:r>
              <a:rPr lang="en-GB" sz="11500" dirty="0">
                <a:solidFill>
                  <a:srgbClr val="93282F"/>
                </a:solidFill>
                <a:latin typeface="Cormorant Garamond Italics"/>
              </a:rPr>
              <a:t>Unveiling the Drivers of</a:t>
            </a:r>
            <a:endParaRPr lang="el-GR" sz="11500" dirty="0">
              <a:solidFill>
                <a:srgbClr val="93282F"/>
              </a:solidFill>
              <a:latin typeface="Cormorant Garamond Italics"/>
            </a:endParaRPr>
          </a:p>
          <a:p>
            <a:pPr marL="0" lvl="0" indent="0" algn="l">
              <a:lnSpc>
                <a:spcPts val="10500"/>
              </a:lnSpc>
            </a:pPr>
            <a:r>
              <a:rPr lang="en-GB" sz="11500" dirty="0">
                <a:solidFill>
                  <a:srgbClr val="93282F"/>
                </a:solidFill>
                <a:latin typeface="Cormorant Garamond Italics"/>
              </a:rPr>
              <a:t>Fetal Weight Estimation </a:t>
            </a:r>
          </a:p>
          <a:p>
            <a:pPr marL="0" lvl="0" indent="0" algn="l">
              <a:lnSpc>
                <a:spcPts val="10500"/>
              </a:lnSpc>
            </a:pPr>
            <a:r>
              <a:rPr lang="en-GB" sz="8000" dirty="0">
                <a:solidFill>
                  <a:srgbClr val="93282F"/>
                </a:solidFill>
                <a:latin typeface="Cormorant Garamond Italics"/>
              </a:rPr>
              <a:t>Which Ultrasound Measurements Matter Most</a:t>
            </a:r>
            <a:r>
              <a:rPr lang="en-US" sz="8000" dirty="0">
                <a:solidFill>
                  <a:srgbClr val="93282F"/>
                </a:solidFill>
                <a:latin typeface="Cormorant Garamond Italics"/>
              </a:rPr>
              <a:t>?</a:t>
            </a:r>
          </a:p>
        </p:txBody>
      </p:sp>
      <p:sp>
        <p:nvSpPr>
          <p:cNvPr id="10" name="TextBox 10"/>
          <p:cNvSpPr txBox="1"/>
          <p:nvPr/>
        </p:nvSpPr>
        <p:spPr>
          <a:xfrm>
            <a:off x="7979718" y="9482636"/>
            <a:ext cx="2328564" cy="537845"/>
          </a:xfrm>
          <a:prstGeom prst="rect">
            <a:avLst/>
          </a:prstGeom>
        </p:spPr>
        <p:txBody>
          <a:bodyPr wrap="square" lIns="0" tIns="0" rIns="0" bIns="0" rtlCol="0" anchor="t">
            <a:spAutoFit/>
          </a:bodyPr>
          <a:lstStyle/>
          <a:p>
            <a:pPr marL="0" lvl="0" indent="0" algn="l">
              <a:lnSpc>
                <a:spcPts val="4480"/>
              </a:lnSpc>
              <a:spcBef>
                <a:spcPct val="0"/>
              </a:spcBef>
            </a:pPr>
            <a:r>
              <a:rPr lang="el-GR" sz="3200" dirty="0">
                <a:solidFill>
                  <a:srgbClr val="CE9B60"/>
                </a:solidFill>
                <a:latin typeface="Glacial Indifference"/>
              </a:rPr>
              <a:t>1</a:t>
            </a:r>
            <a:r>
              <a:rPr lang="en-US" sz="3200" dirty="0">
                <a:solidFill>
                  <a:srgbClr val="CE9B60"/>
                </a:solidFill>
                <a:latin typeface="Glacial Indifference"/>
              </a:rPr>
              <a:t>5 July, 202</a:t>
            </a:r>
            <a:r>
              <a:rPr lang="el-GR" sz="3200" dirty="0">
                <a:solidFill>
                  <a:srgbClr val="CE9B60"/>
                </a:solidFill>
                <a:latin typeface="Glacial Indifference"/>
              </a:rPr>
              <a:t>5</a:t>
            </a:r>
            <a:endParaRPr lang="en-US" sz="3200" dirty="0">
              <a:solidFill>
                <a:srgbClr val="CE9B60"/>
              </a:solidFill>
              <a:latin typeface="Glacial Indifference"/>
            </a:endParaRPr>
          </a:p>
        </p:txBody>
      </p:sp>
      <p:sp>
        <p:nvSpPr>
          <p:cNvPr id="11" name="TextBox 11"/>
          <p:cNvSpPr txBox="1"/>
          <p:nvPr/>
        </p:nvSpPr>
        <p:spPr>
          <a:xfrm>
            <a:off x="1042445" y="6044333"/>
            <a:ext cx="15504401" cy="654988"/>
          </a:xfrm>
          <a:prstGeom prst="rect">
            <a:avLst/>
          </a:prstGeom>
        </p:spPr>
        <p:txBody>
          <a:bodyPr lIns="0" tIns="0" rIns="0" bIns="0" rtlCol="0" anchor="t">
            <a:spAutoFit/>
          </a:bodyPr>
          <a:lstStyle/>
          <a:p>
            <a:pPr algn="l">
              <a:lnSpc>
                <a:spcPts val="5501"/>
              </a:lnSpc>
              <a:spcBef>
                <a:spcPct val="0"/>
              </a:spcBef>
            </a:pPr>
            <a:r>
              <a:rPr lang="en-US" sz="3600" dirty="0">
                <a:solidFill>
                  <a:srgbClr val="93282F"/>
                </a:solidFill>
                <a:latin typeface="Glacial Indifference Bold"/>
              </a:rPr>
              <a:t>Vasilis </a:t>
            </a:r>
            <a:r>
              <a:rPr lang="en-US" sz="3600" dirty="0" err="1">
                <a:solidFill>
                  <a:srgbClr val="93282F"/>
                </a:solidFill>
                <a:latin typeface="Glacial Indifference Bold"/>
              </a:rPr>
              <a:t>Tsilidis</a:t>
            </a:r>
            <a:r>
              <a:rPr lang="en-US" sz="3600" dirty="0">
                <a:solidFill>
                  <a:srgbClr val="93282F"/>
                </a:solidFill>
                <a:latin typeface="Glacial Indifference"/>
              </a:rPr>
              <a:t>, Department of Mathematics, University of Patras</a:t>
            </a:r>
          </a:p>
        </p:txBody>
      </p:sp>
      <p:sp>
        <p:nvSpPr>
          <p:cNvPr id="12" name="TextBox 12"/>
          <p:cNvSpPr txBox="1"/>
          <p:nvPr/>
        </p:nvSpPr>
        <p:spPr>
          <a:xfrm>
            <a:off x="1104957" y="6728094"/>
            <a:ext cx="9298059" cy="397609"/>
          </a:xfrm>
          <a:prstGeom prst="rect">
            <a:avLst/>
          </a:prstGeom>
        </p:spPr>
        <p:txBody>
          <a:bodyPr lIns="0" tIns="0" rIns="0" bIns="0" rtlCol="0" anchor="t">
            <a:spAutoFit/>
          </a:bodyPr>
          <a:lstStyle/>
          <a:p>
            <a:pPr algn="l">
              <a:lnSpc>
                <a:spcPts val="3359"/>
              </a:lnSpc>
              <a:spcBef>
                <a:spcPct val="0"/>
              </a:spcBef>
            </a:pPr>
            <a:r>
              <a:rPr lang="en-US" sz="2200" dirty="0">
                <a:solidFill>
                  <a:srgbClr val="93282F"/>
                </a:solidFill>
                <a:latin typeface="Glacial Indifference"/>
              </a:rPr>
              <a:t>Joint work with </a:t>
            </a:r>
            <a:r>
              <a:rPr lang="en-US" sz="2200" dirty="0">
                <a:solidFill>
                  <a:srgbClr val="93282F"/>
                </a:solidFill>
                <a:latin typeface="Glacial Indifference Bold"/>
              </a:rPr>
              <a:t>V. </a:t>
            </a:r>
            <a:r>
              <a:rPr lang="en-US" sz="2200" dirty="0" err="1">
                <a:solidFill>
                  <a:srgbClr val="93282F"/>
                </a:solidFill>
                <a:latin typeface="Glacial Indifference Bold"/>
              </a:rPr>
              <a:t>Bitsouni</a:t>
            </a:r>
            <a:r>
              <a:rPr lang="en-US" sz="2200" dirty="0">
                <a:solidFill>
                  <a:srgbClr val="93282F"/>
                </a:solidFill>
                <a:latin typeface="Glacial Indifference"/>
              </a:rPr>
              <a:t> (</a:t>
            </a:r>
            <a:r>
              <a:rPr lang="en-US" sz="2200" dirty="0" err="1">
                <a:solidFill>
                  <a:srgbClr val="93282F"/>
                </a:solidFill>
                <a:latin typeface="Glacial Indifference"/>
              </a:rPr>
              <a:t>UPatras</a:t>
            </a:r>
            <a:r>
              <a:rPr lang="en-US" sz="2200" dirty="0">
                <a:solidFill>
                  <a:srgbClr val="93282F"/>
                </a:solidFill>
                <a:latin typeface="Glacial Indifference"/>
              </a:rPr>
              <a:t>) &amp; </a:t>
            </a:r>
            <a:r>
              <a:rPr lang="en-US" sz="2200" dirty="0">
                <a:solidFill>
                  <a:srgbClr val="93282F"/>
                </a:solidFill>
                <a:latin typeface="Glacial Indifference Bold"/>
              </a:rPr>
              <a:t>N. </a:t>
            </a:r>
            <a:r>
              <a:rPr lang="en-US" sz="2200" dirty="0" err="1">
                <a:solidFill>
                  <a:srgbClr val="93282F"/>
                </a:solidFill>
                <a:latin typeface="Glacial Indifference Bold"/>
              </a:rPr>
              <a:t>Gialelis</a:t>
            </a:r>
            <a:r>
              <a:rPr lang="en-US" sz="2200" dirty="0">
                <a:solidFill>
                  <a:srgbClr val="93282F"/>
                </a:solidFill>
                <a:latin typeface="Glacial Indifference"/>
              </a:rPr>
              <a:t> (NKUA) </a:t>
            </a:r>
          </a:p>
        </p:txBody>
      </p:sp>
      <p:pic>
        <p:nvPicPr>
          <p:cNvPr id="17" name="Picture 16" descr="A black and yellow spiral&#10;&#10;AI-generated content may be incorrect.">
            <a:extLst>
              <a:ext uri="{FF2B5EF4-FFF2-40B4-BE49-F238E27FC236}">
                <a16:creationId xmlns:a16="http://schemas.microsoft.com/office/drawing/2014/main" id="{69C8A0C8-9AE6-183C-5B3C-7845524417B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77314" y="6770511"/>
            <a:ext cx="2630968" cy="26309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600200" y="0"/>
            <a:ext cx="3674038" cy="1226820"/>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93282F"/>
                </a:solidFill>
                <a:latin typeface="Cormorant Garamond Bold"/>
              </a:rPr>
              <a:t>Formulas</a:t>
            </a:r>
          </a:p>
        </p:txBody>
      </p:sp>
      <p:sp>
        <p:nvSpPr>
          <p:cNvPr id="12" name="Freeform 6">
            <a:extLst>
              <a:ext uri="{FF2B5EF4-FFF2-40B4-BE49-F238E27FC236}">
                <a16:creationId xmlns:a16="http://schemas.microsoft.com/office/drawing/2014/main" id="{053D387E-2BE1-FF36-805E-83E7487D9791}"/>
              </a:ext>
            </a:extLst>
          </p:cNvPr>
          <p:cNvSpPr/>
          <p:nvPr/>
        </p:nvSpPr>
        <p:spPr>
          <a:xfrm>
            <a:off x="607306" y="266700"/>
            <a:ext cx="842787" cy="84278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13" name="TextBox 7">
            <a:extLst>
              <a:ext uri="{FF2B5EF4-FFF2-40B4-BE49-F238E27FC236}">
                <a16:creationId xmlns:a16="http://schemas.microsoft.com/office/drawing/2014/main" id="{72356077-0895-D277-E85D-BA51B569D569}"/>
              </a:ext>
            </a:extLst>
          </p:cNvPr>
          <p:cNvSpPr txBox="1"/>
          <p:nvPr/>
        </p:nvSpPr>
        <p:spPr>
          <a:xfrm>
            <a:off x="686317" y="286453"/>
            <a:ext cx="684764" cy="744023"/>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A1</a:t>
            </a:r>
          </a:p>
        </p:txBody>
      </p:sp>
      <p:sp>
        <p:nvSpPr>
          <p:cNvPr id="6" name="TextBox 6 2 1">
            <a:extLst>
              <a:ext uri="{FF2B5EF4-FFF2-40B4-BE49-F238E27FC236}">
                <a16:creationId xmlns:a16="http://schemas.microsoft.com/office/drawing/2014/main" id="{D6E49FF1-F2DE-8812-4C25-F22942738DCD}"/>
              </a:ext>
            </a:extLst>
          </p:cNvPr>
          <p:cNvSpPr txBox="1"/>
          <p:nvPr/>
        </p:nvSpPr>
        <p:spPr>
          <a:xfrm rot="10800000">
            <a:off x="2934995" y="1403228"/>
            <a:ext cx="12418008" cy="1600200"/>
          </a:xfrm>
          <a:prstGeom prst="rect">
            <a:avLst/>
          </a:prstGeom>
          <a:solidFill>
            <a:srgbClr val="E4C19C"/>
          </a:solidFill>
        </p:spPr>
        <p:txBody>
          <a:bodyPr lIns="50800" tIns="50800" rIns="50800" bIns="50800" rtlCol="0" anchor="ctr"/>
          <a:lstStyle/>
          <a:p>
            <a:pPr algn="ctr">
              <a:lnSpc>
                <a:spcPts val="3012"/>
              </a:lnSpc>
            </a:pPr>
            <a:endParaRPr dirty="0"/>
          </a:p>
        </p:txBody>
      </p:sp>
      <p:sp>
        <p:nvSpPr>
          <p:cNvPr id="8" name="Freeform 14">
            <a:extLst>
              <a:ext uri="{FF2B5EF4-FFF2-40B4-BE49-F238E27FC236}">
                <a16:creationId xmlns:a16="http://schemas.microsoft.com/office/drawing/2014/main" id="{36CDC972-DB68-81E8-1E43-D4487510EA4C}"/>
              </a:ext>
            </a:extLst>
          </p:cNvPr>
          <p:cNvSpPr/>
          <p:nvPr/>
        </p:nvSpPr>
        <p:spPr>
          <a:xfrm rot="16200000" flipH="1" flipV="1">
            <a:off x="14379748" y="-397047"/>
            <a:ext cx="3741703" cy="4307198"/>
          </a:xfrm>
          <a:custGeom>
            <a:avLst/>
            <a:gdLst/>
            <a:ahLst/>
            <a:cxnLst/>
            <a:rect l="l" t="t" r="r" b="b"/>
            <a:pathLst>
              <a:path w="2598121" h="2598121">
                <a:moveTo>
                  <a:pt x="2598122" y="2598121"/>
                </a:moveTo>
                <a:lnTo>
                  <a:pt x="0" y="2598121"/>
                </a:lnTo>
                <a:lnTo>
                  <a:pt x="0" y="0"/>
                </a:lnTo>
                <a:lnTo>
                  <a:pt x="2598122" y="0"/>
                </a:lnTo>
                <a:lnTo>
                  <a:pt x="2598122" y="2598121"/>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3" name="Picture 2" descr="\documentclass{article}&#10;\usepackage{amsmath}&#10;\usepackage{amssymb}&#10;\pagestyle{empty}&#10;\begin{document}&#10;&#10;$$10^{1.326-0.00326\left(\text{AC}\right)\left(\text{FL}\right)+0.0107\left(\text{HC}\right)+0.0438\left(\text{AC}\right)+0.158\left(\text{FL}\right)}$$ &#10;&#10;&#10;\end{document}" title="IguanaTex Bitmap Display">
            <a:extLst>
              <a:ext uri="{FF2B5EF4-FFF2-40B4-BE49-F238E27FC236}">
                <a16:creationId xmlns:a16="http://schemas.microsoft.com/office/drawing/2014/main" id="{1B05CBE7-20A3-7F69-0E4E-5007E861BBAA}"/>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850380" y="2392769"/>
            <a:ext cx="8602908" cy="373486"/>
          </a:xfrm>
          <a:prstGeom prst="rect">
            <a:avLst/>
          </a:prstGeom>
        </p:spPr>
      </p:pic>
      <p:sp>
        <p:nvSpPr>
          <p:cNvPr id="38" name="TextBox 29 1 1">
            <a:extLst>
              <a:ext uri="{FF2B5EF4-FFF2-40B4-BE49-F238E27FC236}">
                <a16:creationId xmlns:a16="http://schemas.microsoft.com/office/drawing/2014/main" id="{AEFE506D-1A3B-F23C-396B-ADDF01E73677}"/>
              </a:ext>
            </a:extLst>
          </p:cNvPr>
          <p:cNvSpPr txBox="1"/>
          <p:nvPr/>
        </p:nvSpPr>
        <p:spPr>
          <a:xfrm>
            <a:off x="7337460" y="1636566"/>
            <a:ext cx="3695289" cy="548227"/>
          </a:xfrm>
          <a:prstGeom prst="rect">
            <a:avLst/>
          </a:prstGeom>
        </p:spPr>
        <p:txBody>
          <a:bodyPr wrap="square" lIns="0" tIns="0" rIns="0" bIns="0" rtlCol="0" anchor="t">
            <a:spAutoFit/>
          </a:bodyPr>
          <a:lstStyle/>
          <a:p>
            <a:pPr>
              <a:lnSpc>
                <a:spcPts val="4480"/>
              </a:lnSpc>
            </a:pPr>
            <a:r>
              <a:rPr lang="en-US" sz="3600" b="1" dirty="0">
                <a:latin typeface="Glacial Indifference"/>
              </a:rPr>
              <a:t>Hadlock III (1985)</a:t>
            </a:r>
          </a:p>
        </p:txBody>
      </p:sp>
      <p:sp>
        <p:nvSpPr>
          <p:cNvPr id="43" name="TextBox 6 2 2">
            <a:extLst>
              <a:ext uri="{FF2B5EF4-FFF2-40B4-BE49-F238E27FC236}">
                <a16:creationId xmlns:a16="http://schemas.microsoft.com/office/drawing/2014/main" id="{5FFD11A3-B4A3-3F29-5F58-6BBBB71D195E}"/>
              </a:ext>
            </a:extLst>
          </p:cNvPr>
          <p:cNvSpPr txBox="1"/>
          <p:nvPr/>
        </p:nvSpPr>
        <p:spPr>
          <a:xfrm rot="10800000">
            <a:off x="2934995" y="3692464"/>
            <a:ext cx="12418008" cy="1600200"/>
          </a:xfrm>
          <a:prstGeom prst="rect">
            <a:avLst/>
          </a:prstGeom>
          <a:solidFill>
            <a:srgbClr val="E4C19C"/>
          </a:solidFill>
        </p:spPr>
        <p:txBody>
          <a:bodyPr lIns="50800" tIns="50800" rIns="50800" bIns="50800" rtlCol="0" anchor="ctr"/>
          <a:lstStyle/>
          <a:p>
            <a:pPr algn="ctr">
              <a:lnSpc>
                <a:spcPts val="3012"/>
              </a:lnSpc>
            </a:pPr>
            <a:endParaRPr dirty="0"/>
          </a:p>
        </p:txBody>
      </p:sp>
      <p:pic>
        <p:nvPicPr>
          <p:cNvPr id="44" name="Picture 43" descr="\documentclass{article}&#10;\usepackage{amsmath}&#10;\usepackage{amssymb}&#10;\pagestyle{empty}&#10;\begin{document}&#10;&#10;$$10^{-1.7492+0.166\left(\text{BPD}\right)+0.046\left(\text{AC}\right)-0.002646\left(\text{BPD}\right)\left(\text{AC}\right)}$$&#10;&#10;&#10;\end{document}" title="IguanaTex Bitmap Display">
            <a:extLst>
              <a:ext uri="{FF2B5EF4-FFF2-40B4-BE49-F238E27FC236}">
                <a16:creationId xmlns:a16="http://schemas.microsoft.com/office/drawing/2014/main" id="{B3D1283E-CE42-686A-5DA7-B854C4811B7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274238" y="4692198"/>
            <a:ext cx="7755194" cy="372670"/>
          </a:xfrm>
          <a:prstGeom prst="rect">
            <a:avLst/>
          </a:prstGeom>
        </p:spPr>
      </p:pic>
      <p:sp>
        <p:nvSpPr>
          <p:cNvPr id="45" name="TextBox 6 2 3">
            <a:extLst>
              <a:ext uri="{FF2B5EF4-FFF2-40B4-BE49-F238E27FC236}">
                <a16:creationId xmlns:a16="http://schemas.microsoft.com/office/drawing/2014/main" id="{3475832F-014C-C095-6DC3-9BE0A92A037A}"/>
              </a:ext>
            </a:extLst>
          </p:cNvPr>
          <p:cNvSpPr txBox="1"/>
          <p:nvPr/>
        </p:nvSpPr>
        <p:spPr>
          <a:xfrm rot="10800000">
            <a:off x="2934996" y="5981700"/>
            <a:ext cx="12418007" cy="1600200"/>
          </a:xfrm>
          <a:prstGeom prst="rect">
            <a:avLst/>
          </a:prstGeom>
          <a:solidFill>
            <a:srgbClr val="E4C19C"/>
          </a:solidFill>
        </p:spPr>
        <p:txBody>
          <a:bodyPr lIns="50800" tIns="50800" rIns="50800" bIns="50800" rtlCol="0" anchor="ctr"/>
          <a:lstStyle/>
          <a:p>
            <a:pPr algn="ctr">
              <a:lnSpc>
                <a:spcPts val="3012"/>
              </a:lnSpc>
            </a:pPr>
            <a:endParaRPr dirty="0"/>
          </a:p>
        </p:txBody>
      </p:sp>
      <p:sp>
        <p:nvSpPr>
          <p:cNvPr id="46" name="TextBox 6 2 4">
            <a:extLst>
              <a:ext uri="{FF2B5EF4-FFF2-40B4-BE49-F238E27FC236}">
                <a16:creationId xmlns:a16="http://schemas.microsoft.com/office/drawing/2014/main" id="{AAFE89F8-E536-D1D5-458A-E7FC679F2B1C}"/>
              </a:ext>
            </a:extLst>
          </p:cNvPr>
          <p:cNvSpPr txBox="1"/>
          <p:nvPr/>
        </p:nvSpPr>
        <p:spPr>
          <a:xfrm rot="10800000">
            <a:off x="2933700" y="8270936"/>
            <a:ext cx="12420600" cy="1600200"/>
          </a:xfrm>
          <a:prstGeom prst="rect">
            <a:avLst/>
          </a:prstGeom>
          <a:solidFill>
            <a:srgbClr val="E4C19C"/>
          </a:solidFill>
        </p:spPr>
        <p:txBody>
          <a:bodyPr lIns="50800" tIns="50800" rIns="50800" bIns="50800" rtlCol="0" anchor="ctr"/>
          <a:lstStyle/>
          <a:p>
            <a:pPr algn="ctr">
              <a:lnSpc>
                <a:spcPts val="3012"/>
              </a:lnSpc>
            </a:pPr>
            <a:endParaRPr dirty="0"/>
          </a:p>
        </p:txBody>
      </p:sp>
      <p:sp>
        <p:nvSpPr>
          <p:cNvPr id="47" name="Freeform 5">
            <a:extLst>
              <a:ext uri="{FF2B5EF4-FFF2-40B4-BE49-F238E27FC236}">
                <a16:creationId xmlns:a16="http://schemas.microsoft.com/office/drawing/2014/main" id="{5F585B6F-6C15-C68B-53E7-41ADB26A38A6}"/>
              </a:ext>
            </a:extLst>
          </p:cNvPr>
          <p:cNvSpPr/>
          <p:nvPr/>
        </p:nvSpPr>
        <p:spPr>
          <a:xfrm rot="10800000">
            <a:off x="-821404" y="7251733"/>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8" name="TextBox 29 1 2 1">
            <a:extLst>
              <a:ext uri="{FF2B5EF4-FFF2-40B4-BE49-F238E27FC236}">
                <a16:creationId xmlns:a16="http://schemas.microsoft.com/office/drawing/2014/main" id="{0121BF4F-5AD0-62C5-4277-2A52ED832E47}"/>
              </a:ext>
            </a:extLst>
          </p:cNvPr>
          <p:cNvSpPr txBox="1"/>
          <p:nvPr/>
        </p:nvSpPr>
        <p:spPr>
          <a:xfrm>
            <a:off x="7342289" y="3920238"/>
            <a:ext cx="3619090" cy="548227"/>
          </a:xfrm>
          <a:prstGeom prst="rect">
            <a:avLst/>
          </a:prstGeom>
        </p:spPr>
        <p:txBody>
          <a:bodyPr wrap="square" lIns="0" tIns="0" rIns="0" bIns="0" rtlCol="0" anchor="t">
            <a:spAutoFit/>
          </a:bodyPr>
          <a:lstStyle/>
          <a:p>
            <a:pPr>
              <a:lnSpc>
                <a:spcPts val="4480"/>
              </a:lnSpc>
            </a:pPr>
            <a:r>
              <a:rPr lang="en-US" sz="3600" b="1" dirty="0">
                <a:latin typeface="Glacial Indifference"/>
              </a:rPr>
              <a:t>Shepard II (1982)</a:t>
            </a:r>
          </a:p>
        </p:txBody>
      </p:sp>
      <p:sp>
        <p:nvSpPr>
          <p:cNvPr id="49" name="TextBox 29 1 3">
            <a:extLst>
              <a:ext uri="{FF2B5EF4-FFF2-40B4-BE49-F238E27FC236}">
                <a16:creationId xmlns:a16="http://schemas.microsoft.com/office/drawing/2014/main" id="{C389FC84-EA18-D8CF-2D08-97AA6DCA1F75}"/>
              </a:ext>
            </a:extLst>
          </p:cNvPr>
          <p:cNvSpPr txBox="1"/>
          <p:nvPr/>
        </p:nvSpPr>
        <p:spPr>
          <a:xfrm>
            <a:off x="6680130" y="8487073"/>
            <a:ext cx="5009946" cy="548227"/>
          </a:xfrm>
          <a:prstGeom prst="rect">
            <a:avLst/>
          </a:prstGeom>
        </p:spPr>
        <p:txBody>
          <a:bodyPr wrap="square" lIns="0" tIns="0" rIns="0" bIns="0" rtlCol="0" anchor="t">
            <a:spAutoFit/>
          </a:bodyPr>
          <a:lstStyle/>
          <a:p>
            <a:pPr>
              <a:lnSpc>
                <a:spcPts val="4480"/>
              </a:lnSpc>
            </a:pPr>
            <a:r>
              <a:rPr lang="en-US" sz="3600" b="1" dirty="0">
                <a:latin typeface="Glacial Indifference"/>
              </a:rPr>
              <a:t>INTERGROWTH-21 (2017)</a:t>
            </a:r>
          </a:p>
        </p:txBody>
      </p:sp>
      <p:pic>
        <p:nvPicPr>
          <p:cNvPr id="52" name="Picture 51" descr="\documentclass{article}&#10;\usepackage{amsmath}&#10;\usepackage{amssymb}&#10;\pagestyle{empty}&#10;\begin{document}&#10;&#10;$$e^{5.084820 - 54.06633\left( \left(\text{AC}\right) / 100   \right)^3 - 95.80076 \left( \left(\text{AC}\right) / 100 \right)^3   \ln\left(\left(\text{AC}\right) / 100 \right) + 3.136370   \left(\text{HC}\right) / 100 }$$&#10;&#10;&#10;\end{document}" title="IguanaTex Bitmap Display">
            <a:extLst>
              <a:ext uri="{FF2B5EF4-FFF2-40B4-BE49-F238E27FC236}">
                <a16:creationId xmlns:a16="http://schemas.microsoft.com/office/drawing/2014/main" id="{E8C787AE-E67A-DE30-7636-969D9D9489D9}"/>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186376" y="9248593"/>
            <a:ext cx="11898004" cy="409251"/>
          </a:xfrm>
          <a:prstGeom prst="rect">
            <a:avLst/>
          </a:prstGeom>
        </p:spPr>
      </p:pic>
      <p:pic>
        <p:nvPicPr>
          <p:cNvPr id="56" name="Picture 55" descr="\documentclass{article}&#10;\usepackage{amsmath}&#10;\usepackage{amssymb}&#10;\pagestyle{empty}&#10;\begin{document}&#10;&#10;$$5381.193 + 150.324 \left(\text{HC}\right) + 2.069   \left(\text{FL}\right)^3 + 0.0232 \left(\text{AC}\right)^3 - 6235.478   \log(\text{HC})$$&#10;&#10;&#10;\end{document}" title="IguanaTex Bitmap Display">
            <a:extLst>
              <a:ext uri="{FF2B5EF4-FFF2-40B4-BE49-F238E27FC236}">
                <a16:creationId xmlns:a16="http://schemas.microsoft.com/office/drawing/2014/main" id="{418370CC-FF87-B8B1-0AA2-227B2C5C54C8}"/>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078991" y="6954172"/>
            <a:ext cx="10212225" cy="390580"/>
          </a:xfrm>
          <a:prstGeom prst="rect">
            <a:avLst/>
          </a:prstGeom>
        </p:spPr>
      </p:pic>
      <p:sp>
        <p:nvSpPr>
          <p:cNvPr id="57" name="TextBox 29 1 2 2">
            <a:extLst>
              <a:ext uri="{FF2B5EF4-FFF2-40B4-BE49-F238E27FC236}">
                <a16:creationId xmlns:a16="http://schemas.microsoft.com/office/drawing/2014/main" id="{A308C371-30DA-15DD-516C-16EC0AEEA836}"/>
              </a:ext>
            </a:extLst>
          </p:cNvPr>
          <p:cNvSpPr txBox="1"/>
          <p:nvPr/>
        </p:nvSpPr>
        <p:spPr>
          <a:xfrm>
            <a:off x="7746930" y="6168796"/>
            <a:ext cx="2876346" cy="548227"/>
          </a:xfrm>
          <a:prstGeom prst="rect">
            <a:avLst/>
          </a:prstGeom>
        </p:spPr>
        <p:txBody>
          <a:bodyPr wrap="square" lIns="0" tIns="0" rIns="0" bIns="0" rtlCol="0" anchor="t">
            <a:spAutoFit/>
          </a:bodyPr>
          <a:lstStyle/>
          <a:p>
            <a:pPr>
              <a:lnSpc>
                <a:spcPts val="4480"/>
              </a:lnSpc>
            </a:pPr>
            <a:r>
              <a:rPr lang="en-US" sz="3600" b="1" dirty="0">
                <a:latin typeface="Glacial Indifference"/>
              </a:rPr>
              <a:t>Schild (2004)</a:t>
            </a:r>
          </a:p>
        </p:txBody>
      </p:sp>
    </p:spTree>
    <p:extLst>
      <p:ext uri="{BB962C8B-B14F-4D97-AF65-F5344CB8AC3E}">
        <p14:creationId xmlns:p14="http://schemas.microsoft.com/office/powerpoint/2010/main" val="2114788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9">
            <a:extLst>
              <a:ext uri="{FF2B5EF4-FFF2-40B4-BE49-F238E27FC236}">
                <a16:creationId xmlns:a16="http://schemas.microsoft.com/office/drawing/2014/main" id="{2BE2B949-8EE1-1740-D5D9-6AD23696705C}"/>
              </a:ext>
            </a:extLst>
          </p:cNvPr>
          <p:cNvSpPr txBox="1"/>
          <p:nvPr/>
        </p:nvSpPr>
        <p:spPr>
          <a:xfrm>
            <a:off x="1585800" y="0"/>
            <a:ext cx="7158973"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93282F"/>
                </a:solidFill>
                <a:latin typeface="Cormorant Garamond Bold"/>
              </a:rPr>
              <a:t>Sensitivity Analysis</a:t>
            </a:r>
          </a:p>
        </p:txBody>
      </p:sp>
      <p:sp>
        <p:nvSpPr>
          <p:cNvPr id="29" name="Freeform 6">
            <a:extLst>
              <a:ext uri="{FF2B5EF4-FFF2-40B4-BE49-F238E27FC236}">
                <a16:creationId xmlns:a16="http://schemas.microsoft.com/office/drawing/2014/main" id="{38EEF613-EE4E-A7DF-339E-A5675DCB89B9}"/>
              </a:ext>
            </a:extLst>
          </p:cNvPr>
          <p:cNvSpPr/>
          <p:nvPr/>
        </p:nvSpPr>
        <p:spPr>
          <a:xfrm>
            <a:off x="607306" y="266700"/>
            <a:ext cx="842787" cy="84278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30" name="TextBox 7">
            <a:extLst>
              <a:ext uri="{FF2B5EF4-FFF2-40B4-BE49-F238E27FC236}">
                <a16:creationId xmlns:a16="http://schemas.microsoft.com/office/drawing/2014/main" id="{5AAB522C-4877-CF62-463A-73F9EE3A4A71}"/>
              </a:ext>
            </a:extLst>
          </p:cNvPr>
          <p:cNvSpPr txBox="1"/>
          <p:nvPr/>
        </p:nvSpPr>
        <p:spPr>
          <a:xfrm>
            <a:off x="686317" y="286453"/>
            <a:ext cx="684764" cy="744023"/>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A2</a:t>
            </a:r>
          </a:p>
        </p:txBody>
      </p:sp>
      <p:sp>
        <p:nvSpPr>
          <p:cNvPr id="2" name="TextBox 11">
            <a:extLst>
              <a:ext uri="{FF2B5EF4-FFF2-40B4-BE49-F238E27FC236}">
                <a16:creationId xmlns:a16="http://schemas.microsoft.com/office/drawing/2014/main" id="{5B278A2A-3821-4499-A343-75BC9F231509}"/>
              </a:ext>
            </a:extLst>
          </p:cNvPr>
          <p:cNvSpPr txBox="1"/>
          <p:nvPr/>
        </p:nvSpPr>
        <p:spPr>
          <a:xfrm>
            <a:off x="9982200" y="2061210"/>
            <a:ext cx="1676400" cy="415290"/>
          </a:xfrm>
          <a:prstGeom prst="rect">
            <a:avLst/>
          </a:prstGeom>
        </p:spPr>
        <p:txBody>
          <a:bodyPr wrap="square" lIns="0" tIns="0" rIns="0" bIns="0" rtlCol="0" anchor="t">
            <a:spAutoFit/>
          </a:bodyPr>
          <a:lstStyle/>
          <a:p>
            <a:pPr marL="0" lvl="0" indent="0" algn="l">
              <a:lnSpc>
                <a:spcPts val="3359"/>
              </a:lnSpc>
              <a:spcBef>
                <a:spcPct val="0"/>
              </a:spcBef>
            </a:pPr>
            <a:r>
              <a:rPr lang="en-US" sz="2400" dirty="0">
                <a:solidFill>
                  <a:srgbClr val="6B1E19"/>
                </a:solidFill>
                <a:latin typeface="Glacial Indifference Bold"/>
              </a:rPr>
              <a:t>What is it?</a:t>
            </a:r>
          </a:p>
        </p:txBody>
      </p:sp>
      <p:sp>
        <p:nvSpPr>
          <p:cNvPr id="3" name="TextBox 7 2 1">
            <a:extLst>
              <a:ext uri="{FF2B5EF4-FFF2-40B4-BE49-F238E27FC236}">
                <a16:creationId xmlns:a16="http://schemas.microsoft.com/office/drawing/2014/main" id="{14174937-A8C2-197D-D583-FCBE6EED0B36}"/>
              </a:ext>
            </a:extLst>
          </p:cNvPr>
          <p:cNvSpPr txBox="1"/>
          <p:nvPr/>
        </p:nvSpPr>
        <p:spPr>
          <a:xfrm>
            <a:off x="9969137" y="2476500"/>
            <a:ext cx="7099663" cy="997132"/>
          </a:xfrm>
          <a:prstGeom prst="rect">
            <a:avLst/>
          </a:prstGeom>
        </p:spPr>
        <p:txBody>
          <a:bodyPr wrap="square" lIns="0" tIns="0" rIns="0" bIns="0" rtlCol="0" anchor="t">
            <a:spAutoFit/>
          </a:bodyPr>
          <a:lstStyle/>
          <a:p>
            <a:pPr marL="0" lvl="0" indent="0">
              <a:lnSpc>
                <a:spcPts val="4079"/>
              </a:lnSpc>
            </a:pPr>
            <a:r>
              <a:rPr lang="en-GB" sz="2400" dirty="0">
                <a:solidFill>
                  <a:srgbClr val="93282F"/>
                </a:solidFill>
                <a:latin typeface="Glacial Indifference"/>
              </a:rPr>
              <a:t>Determines how changes in input parameters affect the output of a mathematical model or system</a:t>
            </a:r>
            <a:endParaRPr lang="en-US" sz="2400" dirty="0">
              <a:solidFill>
                <a:srgbClr val="93282F"/>
              </a:solidFill>
              <a:latin typeface="Glacial Indifference"/>
            </a:endParaRPr>
          </a:p>
        </p:txBody>
      </p:sp>
      <p:sp>
        <p:nvSpPr>
          <p:cNvPr id="4" name="TextBox 11">
            <a:extLst>
              <a:ext uri="{FF2B5EF4-FFF2-40B4-BE49-F238E27FC236}">
                <a16:creationId xmlns:a16="http://schemas.microsoft.com/office/drawing/2014/main" id="{10C58E03-77C2-8E4C-5656-F0A79D67B54F}"/>
              </a:ext>
            </a:extLst>
          </p:cNvPr>
          <p:cNvSpPr txBox="1"/>
          <p:nvPr/>
        </p:nvSpPr>
        <p:spPr>
          <a:xfrm>
            <a:off x="9969137" y="6611390"/>
            <a:ext cx="2726569" cy="403957"/>
          </a:xfrm>
          <a:prstGeom prst="rect">
            <a:avLst/>
          </a:prstGeom>
        </p:spPr>
        <p:txBody>
          <a:bodyPr wrap="square" lIns="0" tIns="0" rIns="0" bIns="0" rtlCol="0" anchor="t">
            <a:spAutoFit/>
          </a:bodyPr>
          <a:lstStyle/>
          <a:p>
            <a:pPr marL="0" lvl="0" indent="0" algn="l">
              <a:lnSpc>
                <a:spcPts val="3359"/>
              </a:lnSpc>
              <a:spcBef>
                <a:spcPct val="0"/>
              </a:spcBef>
            </a:pPr>
            <a:r>
              <a:rPr lang="en-US" sz="2400" dirty="0">
                <a:solidFill>
                  <a:srgbClr val="6B1E19"/>
                </a:solidFill>
                <a:latin typeface="Glacial Indifference Bold"/>
              </a:rPr>
              <a:t>How to use it?</a:t>
            </a:r>
          </a:p>
        </p:txBody>
      </p:sp>
      <p:sp>
        <p:nvSpPr>
          <p:cNvPr id="5" name="TextBox 11">
            <a:extLst>
              <a:ext uri="{FF2B5EF4-FFF2-40B4-BE49-F238E27FC236}">
                <a16:creationId xmlns:a16="http://schemas.microsoft.com/office/drawing/2014/main" id="{9C0334FF-204C-9EF1-0662-B24C7018C66B}"/>
              </a:ext>
            </a:extLst>
          </p:cNvPr>
          <p:cNvSpPr txBox="1"/>
          <p:nvPr/>
        </p:nvSpPr>
        <p:spPr>
          <a:xfrm>
            <a:off x="9982200" y="4080008"/>
            <a:ext cx="1676400" cy="415290"/>
          </a:xfrm>
          <a:prstGeom prst="rect">
            <a:avLst/>
          </a:prstGeom>
        </p:spPr>
        <p:txBody>
          <a:bodyPr wrap="square" lIns="0" tIns="0" rIns="0" bIns="0" rtlCol="0" anchor="t">
            <a:spAutoFit/>
          </a:bodyPr>
          <a:lstStyle/>
          <a:p>
            <a:pPr marL="0" lvl="0" indent="0" algn="l">
              <a:lnSpc>
                <a:spcPts val="3359"/>
              </a:lnSpc>
              <a:spcBef>
                <a:spcPct val="0"/>
              </a:spcBef>
            </a:pPr>
            <a:r>
              <a:rPr lang="en-US" sz="2400" dirty="0">
                <a:solidFill>
                  <a:srgbClr val="6B1E19"/>
                </a:solidFill>
                <a:latin typeface="Glacial Indifference Bold"/>
              </a:rPr>
              <a:t>Why use it?</a:t>
            </a:r>
          </a:p>
        </p:txBody>
      </p:sp>
      <p:sp>
        <p:nvSpPr>
          <p:cNvPr id="6" name="TextBox 7 2 1">
            <a:extLst>
              <a:ext uri="{FF2B5EF4-FFF2-40B4-BE49-F238E27FC236}">
                <a16:creationId xmlns:a16="http://schemas.microsoft.com/office/drawing/2014/main" id="{FA2DBB5B-161E-D14F-9C0F-45D5EE863551}"/>
              </a:ext>
            </a:extLst>
          </p:cNvPr>
          <p:cNvSpPr txBox="1"/>
          <p:nvPr/>
        </p:nvSpPr>
        <p:spPr>
          <a:xfrm>
            <a:off x="9969136" y="4495298"/>
            <a:ext cx="7328263" cy="1522917"/>
          </a:xfrm>
          <a:prstGeom prst="rect">
            <a:avLst/>
          </a:prstGeom>
        </p:spPr>
        <p:txBody>
          <a:bodyPr wrap="square" lIns="0" tIns="0" rIns="0" bIns="0" rtlCol="0" anchor="t">
            <a:spAutoFit/>
          </a:bodyPr>
          <a:lstStyle/>
          <a:p>
            <a:pPr marL="0" lvl="0" indent="0">
              <a:lnSpc>
                <a:spcPts val="4079"/>
              </a:lnSpc>
            </a:pPr>
            <a:r>
              <a:rPr lang="en-GB" sz="2400" dirty="0">
                <a:solidFill>
                  <a:srgbClr val="93282F"/>
                </a:solidFill>
                <a:latin typeface="Glacial Indifference"/>
              </a:rPr>
              <a:t>Informs which parameters have the greatest influence, improves model development, prioritizes further research, etc. </a:t>
            </a:r>
            <a:endParaRPr lang="en-US" sz="2400" dirty="0">
              <a:solidFill>
                <a:srgbClr val="93282F"/>
              </a:solidFill>
              <a:latin typeface="Glacial Indifference"/>
            </a:endParaRPr>
          </a:p>
        </p:txBody>
      </p:sp>
      <p:sp>
        <p:nvSpPr>
          <p:cNvPr id="11" name="TextBox 7 2 1">
            <a:extLst>
              <a:ext uri="{FF2B5EF4-FFF2-40B4-BE49-F238E27FC236}">
                <a16:creationId xmlns:a16="http://schemas.microsoft.com/office/drawing/2014/main" id="{B047B94A-6241-AB4E-6B72-9C7EE46F3853}"/>
              </a:ext>
            </a:extLst>
          </p:cNvPr>
          <p:cNvSpPr txBox="1"/>
          <p:nvPr/>
        </p:nvSpPr>
        <p:spPr>
          <a:xfrm>
            <a:off x="9982200" y="7015347"/>
            <a:ext cx="7620000" cy="2048702"/>
          </a:xfrm>
          <a:prstGeom prst="rect">
            <a:avLst/>
          </a:prstGeom>
        </p:spPr>
        <p:txBody>
          <a:bodyPr wrap="square" lIns="0" tIns="0" rIns="0" bIns="0" rtlCol="0" anchor="t">
            <a:spAutoFit/>
          </a:bodyPr>
          <a:lstStyle/>
          <a:p>
            <a:pPr marL="0" lvl="0" indent="0">
              <a:lnSpc>
                <a:spcPts val="4079"/>
              </a:lnSpc>
            </a:pPr>
            <a:r>
              <a:rPr lang="en-GB" sz="2400" i="1" dirty="0">
                <a:solidFill>
                  <a:srgbClr val="93282F"/>
                </a:solidFill>
                <a:latin typeface="Glacial Indifference"/>
              </a:rPr>
              <a:t>Local:  </a:t>
            </a:r>
            <a:r>
              <a:rPr lang="en-GB" sz="2400" dirty="0">
                <a:solidFill>
                  <a:srgbClr val="93282F"/>
                </a:solidFill>
                <a:latin typeface="Glacial Indifference"/>
              </a:rPr>
              <a:t>Changes one parameter(s) at a time, while holding other parameters fixed</a:t>
            </a:r>
          </a:p>
          <a:p>
            <a:pPr marL="0" lvl="0" indent="0">
              <a:lnSpc>
                <a:spcPts val="4079"/>
              </a:lnSpc>
            </a:pPr>
            <a:r>
              <a:rPr lang="en-GB" sz="2400" i="1" dirty="0">
                <a:solidFill>
                  <a:srgbClr val="93282F"/>
                </a:solidFill>
                <a:latin typeface="Glacial Indifference"/>
              </a:rPr>
              <a:t>Global:  </a:t>
            </a:r>
            <a:r>
              <a:rPr lang="en-GB" sz="2400" dirty="0">
                <a:solidFill>
                  <a:srgbClr val="93282F"/>
                </a:solidFill>
                <a:latin typeface="Glacial Indifference"/>
              </a:rPr>
              <a:t>Varys of all parameters simultaneously over their plausible ranges</a:t>
            </a:r>
            <a:endParaRPr lang="en-US" sz="2400" dirty="0">
              <a:solidFill>
                <a:srgbClr val="93282F"/>
              </a:solidFill>
              <a:latin typeface="Glacial Indifference"/>
            </a:endParaRPr>
          </a:p>
        </p:txBody>
      </p:sp>
      <p:sp>
        <p:nvSpPr>
          <p:cNvPr id="12" name="TextBox 7">
            <a:extLst>
              <a:ext uri="{FF2B5EF4-FFF2-40B4-BE49-F238E27FC236}">
                <a16:creationId xmlns:a16="http://schemas.microsoft.com/office/drawing/2014/main" id="{4DE22259-AA05-D325-D1D4-D05B3287E72A}"/>
              </a:ext>
            </a:extLst>
          </p:cNvPr>
          <p:cNvSpPr txBox="1"/>
          <p:nvPr/>
        </p:nvSpPr>
        <p:spPr>
          <a:xfrm>
            <a:off x="645406" y="3543300"/>
            <a:ext cx="6095483" cy="2574487"/>
          </a:xfrm>
          <a:prstGeom prst="rect">
            <a:avLst/>
          </a:prstGeom>
        </p:spPr>
        <p:txBody>
          <a:bodyPr wrap="square" lIns="0" tIns="0" rIns="0" bIns="0" rtlCol="0" anchor="t">
            <a:spAutoFit/>
          </a:bodyPr>
          <a:lstStyle/>
          <a:p>
            <a:pPr marL="0" lvl="0" indent="0" algn="l">
              <a:lnSpc>
                <a:spcPts val="4079"/>
              </a:lnSpc>
            </a:pPr>
            <a:r>
              <a:rPr lang="en-US" sz="2400" dirty="0">
                <a:solidFill>
                  <a:srgbClr val="93282F"/>
                </a:solidFill>
                <a:latin typeface="Glacial Indifference"/>
              </a:rPr>
              <a:t>Our tool of choice for answering the question of how exactly the ultrasonically measured biometric parameters </a:t>
            </a:r>
          </a:p>
          <a:p>
            <a:pPr marL="0" lvl="0" indent="0" algn="l">
              <a:lnSpc>
                <a:spcPts val="4079"/>
              </a:lnSpc>
            </a:pPr>
            <a:r>
              <a:rPr lang="en-US" sz="2400" dirty="0">
                <a:solidFill>
                  <a:srgbClr val="93282F"/>
                </a:solidFill>
                <a:latin typeface="Glacial Indifference"/>
              </a:rPr>
              <a:t>influence the estimated fetal weight</a:t>
            </a:r>
          </a:p>
          <a:p>
            <a:pPr marL="0" lvl="0" indent="0" algn="l">
              <a:lnSpc>
                <a:spcPts val="4079"/>
              </a:lnSpc>
            </a:pPr>
            <a:r>
              <a:rPr lang="en-US" sz="2400" dirty="0">
                <a:solidFill>
                  <a:srgbClr val="93282F"/>
                </a:solidFill>
                <a:latin typeface="Glacial Indifference"/>
              </a:rPr>
              <a:t>for each formula</a:t>
            </a:r>
          </a:p>
        </p:txBody>
      </p:sp>
      <p:sp>
        <p:nvSpPr>
          <p:cNvPr id="13" name="Freeform 4">
            <a:extLst>
              <a:ext uri="{FF2B5EF4-FFF2-40B4-BE49-F238E27FC236}">
                <a16:creationId xmlns:a16="http://schemas.microsoft.com/office/drawing/2014/main" id="{6E74A7F1-840E-4B33-8C11-1D0ECD4AD1CF}"/>
              </a:ext>
            </a:extLst>
          </p:cNvPr>
          <p:cNvSpPr/>
          <p:nvPr/>
        </p:nvSpPr>
        <p:spPr>
          <a:xfrm flipV="1">
            <a:off x="-76200" y="6706446"/>
            <a:ext cx="5410200" cy="3694854"/>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7" name="Picture 16" descr="A red lines with a check mark and gears&#10;&#10;AI-generated content may be incorrect.">
            <a:extLst>
              <a:ext uri="{FF2B5EF4-FFF2-40B4-BE49-F238E27FC236}">
                <a16:creationId xmlns:a16="http://schemas.microsoft.com/office/drawing/2014/main" id="{A65A767E-33EB-AB2B-1BF0-1D0BBC7D3D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4084" y="7048500"/>
            <a:ext cx="1570996" cy="1570996"/>
          </a:xfrm>
          <a:prstGeom prst="rect">
            <a:avLst/>
          </a:prstGeom>
        </p:spPr>
      </p:pic>
      <p:pic>
        <p:nvPicPr>
          <p:cNvPr id="18" name="Picture 17" descr="A light bulb with a question mark inside&#10;&#10;AI-generated content may be incorrect.">
            <a:extLst>
              <a:ext uri="{FF2B5EF4-FFF2-40B4-BE49-F238E27FC236}">
                <a16:creationId xmlns:a16="http://schemas.microsoft.com/office/drawing/2014/main" id="{397824F3-7F5A-AD92-9E6A-E3D6752A7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4800" y="1921336"/>
            <a:ext cx="1621964" cy="1621964"/>
          </a:xfrm>
          <a:prstGeom prst="rect">
            <a:avLst/>
          </a:prstGeom>
        </p:spPr>
      </p:pic>
      <p:pic>
        <p:nvPicPr>
          <p:cNvPr id="20" name="Picture 19" descr="A red line drawing of a person with hands up&#10;&#10;AI-generated content may be incorrect.">
            <a:extLst>
              <a:ext uri="{FF2B5EF4-FFF2-40B4-BE49-F238E27FC236}">
                <a16:creationId xmlns:a16="http://schemas.microsoft.com/office/drawing/2014/main" id="{D9372F0F-E0DC-E6D1-25E2-9079B08663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8600" y="4152900"/>
            <a:ext cx="1828798" cy="1828798"/>
          </a:xfrm>
          <a:prstGeom prst="rect">
            <a:avLst/>
          </a:prstGeom>
        </p:spPr>
      </p:pic>
    </p:spTree>
    <p:extLst>
      <p:ext uri="{BB962C8B-B14F-4D97-AF65-F5344CB8AC3E}">
        <p14:creationId xmlns:p14="http://schemas.microsoft.com/office/powerpoint/2010/main" val="158933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3124200" y="1715376"/>
            <a:ext cx="11277600" cy="3924690"/>
            <a:chOff x="0" y="-47625"/>
            <a:chExt cx="1941115" cy="2208146"/>
          </a:xfrm>
        </p:grpSpPr>
        <p:sp>
          <p:nvSpPr>
            <p:cNvPr id="5" name="Freeform 5"/>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solidFill>
              <a:srgbClr val="E4C19C"/>
            </a:solidFill>
          </p:spPr>
          <p:txBody>
            <a:bodyPr/>
            <a:lstStyle/>
            <a:p>
              <a:endParaRPr lang="en-US"/>
            </a:p>
          </p:txBody>
        </p:sp>
        <p:sp>
          <p:nvSpPr>
            <p:cNvPr id="6" name="TextBox 6"/>
            <p:cNvSpPr txBox="1"/>
            <p:nvPr/>
          </p:nvSpPr>
          <p:spPr>
            <a:xfrm>
              <a:off x="0" y="-47625"/>
              <a:ext cx="1941115" cy="2208146"/>
            </a:xfrm>
            <a:prstGeom prst="rect">
              <a:avLst/>
            </a:prstGeom>
          </p:spPr>
          <p:txBody>
            <a:bodyPr lIns="50800" tIns="50800" rIns="50800" bIns="50800" rtlCol="0" anchor="ctr"/>
            <a:lstStyle/>
            <a:p>
              <a:pPr algn="ctr">
                <a:lnSpc>
                  <a:spcPts val="3012"/>
                </a:lnSpc>
              </a:pPr>
              <a:endParaRPr/>
            </a:p>
          </p:txBody>
        </p:sp>
      </p:grpSp>
      <p:sp>
        <p:nvSpPr>
          <p:cNvPr id="26" name="Freeform 2">
            <a:extLst>
              <a:ext uri="{FF2B5EF4-FFF2-40B4-BE49-F238E27FC236}">
                <a16:creationId xmlns:a16="http://schemas.microsoft.com/office/drawing/2014/main" id="{38ADE9F6-B603-23C4-4100-61EEB085AB0D}"/>
              </a:ext>
            </a:extLst>
          </p:cNvPr>
          <p:cNvSpPr/>
          <p:nvPr/>
        </p:nvSpPr>
        <p:spPr>
          <a:xfrm rot="10800000">
            <a:off x="11963399" y="-38720"/>
            <a:ext cx="6482549" cy="2996494"/>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9" name="Picture 8" descr="\documentclass{article}&#10;\usepackage{amsmath}&#10;\usepackage{amssymb}&#10;\pagestyle{empty}&#10;\begin{document}&#10;&#10;Let $f$ be a function and $\textbf{X} = \left(X_1, X_2, \dots, X_n \right)$ its parameter vector&#10;&#10;$$\text{Var}[f(\textbf{X})]=\sum_{i=1}^n V_i+\sum_{i&lt;j}^n V_{i,j}+\cdots+V_{1,2\ldots, n} \, ,$$ &#10;&#10;where&#10;&#10;$V_i$ is the \underline{contribution} of the main effect of \underline{parameter $X_i$} to \underline{$\text{Var}[f(\textbf{X})]$},&#10;&#10;$V_{i,j}$ is the contribution of the interactions of parameter $X_i$ and $X_j$ to $\text{Var}[f(\textbf{X})]$.&#10;&#10;&#10;&#10;\end{document}" title="IguanaTex Bitmap Display">
            <a:extLst>
              <a:ext uri="{FF2B5EF4-FFF2-40B4-BE49-F238E27FC236}">
                <a16:creationId xmlns:a16="http://schemas.microsoft.com/office/drawing/2014/main" id="{BF8BC876-AB7B-D37A-484B-4BC2ADCB7FC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405884" y="2226704"/>
            <a:ext cx="10715728" cy="2925488"/>
          </a:xfrm>
          <a:prstGeom prst="rect">
            <a:avLst/>
          </a:prstGeom>
        </p:spPr>
      </p:pic>
      <p:sp>
        <p:nvSpPr>
          <p:cNvPr id="22" name="TextBox 7 2 1">
            <a:extLst>
              <a:ext uri="{FF2B5EF4-FFF2-40B4-BE49-F238E27FC236}">
                <a16:creationId xmlns:a16="http://schemas.microsoft.com/office/drawing/2014/main" id="{C4DC5881-9F6B-3C1F-A3DB-81FF1C6F4F4A}"/>
              </a:ext>
            </a:extLst>
          </p:cNvPr>
          <p:cNvSpPr txBox="1"/>
          <p:nvPr/>
        </p:nvSpPr>
        <p:spPr>
          <a:xfrm>
            <a:off x="9863011" y="6633680"/>
            <a:ext cx="7315200" cy="997132"/>
          </a:xfrm>
          <a:prstGeom prst="rect">
            <a:avLst/>
          </a:prstGeom>
        </p:spPr>
        <p:txBody>
          <a:bodyPr wrap="square" lIns="0" tIns="0" rIns="0" bIns="0" rtlCol="0" anchor="t">
            <a:spAutoFit/>
          </a:bodyPr>
          <a:lstStyle/>
          <a:p>
            <a:pPr marL="0" lvl="0" indent="0" algn="ctr">
              <a:lnSpc>
                <a:spcPts val="4079"/>
              </a:lnSpc>
            </a:pPr>
            <a:r>
              <a:rPr lang="en-GB" sz="2400" dirty="0">
                <a:solidFill>
                  <a:srgbClr val="93282F"/>
                </a:solidFill>
                <a:latin typeface="Glacial Indifference"/>
              </a:rPr>
              <a:t>Global methods consider the sensitivity of the output over an entire range of parameters</a:t>
            </a:r>
            <a:endParaRPr lang="en-US" sz="2400" dirty="0">
              <a:solidFill>
                <a:srgbClr val="93282F"/>
              </a:solidFill>
              <a:latin typeface="Glacial Indifference"/>
            </a:endParaRPr>
          </a:p>
        </p:txBody>
      </p:sp>
      <p:sp>
        <p:nvSpPr>
          <p:cNvPr id="25" name="Arrow: Down 24">
            <a:extLst>
              <a:ext uri="{FF2B5EF4-FFF2-40B4-BE49-F238E27FC236}">
                <a16:creationId xmlns:a16="http://schemas.microsoft.com/office/drawing/2014/main" id="{C78182B2-3281-85AD-A4FB-E39FB4BA8B6E}"/>
              </a:ext>
            </a:extLst>
          </p:cNvPr>
          <p:cNvSpPr/>
          <p:nvPr/>
        </p:nvSpPr>
        <p:spPr>
          <a:xfrm>
            <a:off x="13177711" y="7905361"/>
            <a:ext cx="685800" cy="741382"/>
          </a:xfrm>
          <a:prstGeom prst="downArrow">
            <a:avLst/>
          </a:prstGeom>
          <a:solidFill>
            <a:srgbClr val="93282F"/>
          </a:solidFill>
          <a:ln>
            <a:solidFill>
              <a:srgbClr val="6B1E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7 2 2">
            <a:extLst>
              <a:ext uri="{FF2B5EF4-FFF2-40B4-BE49-F238E27FC236}">
                <a16:creationId xmlns:a16="http://schemas.microsoft.com/office/drawing/2014/main" id="{3186EEF8-6C85-650D-0718-666A7AC48CDE}"/>
              </a:ext>
            </a:extLst>
          </p:cNvPr>
          <p:cNvSpPr txBox="1"/>
          <p:nvPr/>
        </p:nvSpPr>
        <p:spPr>
          <a:xfrm>
            <a:off x="10434511" y="8845550"/>
            <a:ext cx="2438400" cy="486672"/>
          </a:xfrm>
          <a:prstGeom prst="rect">
            <a:avLst/>
          </a:prstGeom>
        </p:spPr>
        <p:txBody>
          <a:bodyPr wrap="square" lIns="0" tIns="0" rIns="0" bIns="0" rtlCol="0" anchor="t">
            <a:spAutoFit/>
          </a:bodyPr>
          <a:lstStyle/>
          <a:p>
            <a:pPr marL="0" lvl="0" indent="0" algn="ctr">
              <a:lnSpc>
                <a:spcPts val="4079"/>
              </a:lnSpc>
            </a:pPr>
            <a:r>
              <a:rPr lang="en-GB" sz="2400" dirty="0">
                <a:solidFill>
                  <a:srgbClr val="93282F"/>
                </a:solidFill>
                <a:latin typeface="Glacial Indifference"/>
              </a:rPr>
              <a:t>We need range</a:t>
            </a:r>
            <a:r>
              <a:rPr lang="en-US" sz="2400" dirty="0">
                <a:solidFill>
                  <a:srgbClr val="93282F"/>
                </a:solidFill>
                <a:latin typeface="Glacial Indifference"/>
              </a:rPr>
              <a:t>s</a:t>
            </a:r>
          </a:p>
        </p:txBody>
      </p:sp>
      <p:sp>
        <p:nvSpPr>
          <p:cNvPr id="35" name="Equals 34">
            <a:extLst>
              <a:ext uri="{FF2B5EF4-FFF2-40B4-BE49-F238E27FC236}">
                <a16:creationId xmlns:a16="http://schemas.microsoft.com/office/drawing/2014/main" id="{417D243F-6334-668D-9C35-AD1B28A4AFB0}"/>
              </a:ext>
            </a:extLst>
          </p:cNvPr>
          <p:cNvSpPr/>
          <p:nvPr/>
        </p:nvSpPr>
        <p:spPr>
          <a:xfrm>
            <a:off x="12911010" y="8877300"/>
            <a:ext cx="1300289" cy="585326"/>
          </a:xfrm>
          <a:prstGeom prst="mathEqual">
            <a:avLst/>
          </a:prstGeom>
          <a:solidFill>
            <a:srgbClr val="93282F"/>
          </a:solidFill>
          <a:ln>
            <a:solidFill>
              <a:srgbClr val="6B1E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7 2 3">
            <a:extLst>
              <a:ext uri="{FF2B5EF4-FFF2-40B4-BE49-F238E27FC236}">
                <a16:creationId xmlns:a16="http://schemas.microsoft.com/office/drawing/2014/main" id="{3377A1AB-3489-3407-4D34-CC930E2D070E}"/>
              </a:ext>
            </a:extLst>
          </p:cNvPr>
          <p:cNvSpPr txBox="1"/>
          <p:nvPr/>
        </p:nvSpPr>
        <p:spPr>
          <a:xfrm>
            <a:off x="14211300" y="8877300"/>
            <a:ext cx="2247900" cy="471347"/>
          </a:xfrm>
          <a:prstGeom prst="rect">
            <a:avLst/>
          </a:prstGeom>
        </p:spPr>
        <p:txBody>
          <a:bodyPr wrap="square" lIns="0" tIns="0" rIns="0" bIns="0" rtlCol="0" anchor="t">
            <a:spAutoFit/>
          </a:bodyPr>
          <a:lstStyle/>
          <a:p>
            <a:pPr marL="0" lvl="0" indent="0" algn="ctr">
              <a:lnSpc>
                <a:spcPts val="4079"/>
              </a:lnSpc>
            </a:pPr>
            <a:r>
              <a:rPr lang="en-GB" sz="2400" dirty="0">
                <a:solidFill>
                  <a:srgbClr val="93282F"/>
                </a:solidFill>
                <a:latin typeface="Glacial Indifference"/>
              </a:rPr>
              <a:t>We need data!</a:t>
            </a:r>
            <a:endParaRPr lang="en-US" sz="2400" dirty="0">
              <a:solidFill>
                <a:srgbClr val="93282F"/>
              </a:solidFill>
              <a:latin typeface="Glacial Indifference"/>
            </a:endParaRPr>
          </a:p>
        </p:txBody>
      </p:sp>
      <p:sp>
        <p:nvSpPr>
          <p:cNvPr id="2" name="TextBox 34">
            <a:extLst>
              <a:ext uri="{FF2B5EF4-FFF2-40B4-BE49-F238E27FC236}">
                <a16:creationId xmlns:a16="http://schemas.microsoft.com/office/drawing/2014/main" id="{9A4CDB4E-DF2F-0B8A-3179-0B7B0BA8ADC8}"/>
              </a:ext>
            </a:extLst>
          </p:cNvPr>
          <p:cNvSpPr txBox="1"/>
          <p:nvPr/>
        </p:nvSpPr>
        <p:spPr>
          <a:xfrm>
            <a:off x="4343400" y="226069"/>
            <a:ext cx="9305384" cy="1263166"/>
          </a:xfrm>
          <a:prstGeom prst="rect">
            <a:avLst/>
          </a:prstGeom>
        </p:spPr>
        <p:txBody>
          <a:bodyPr wrap="square" lIns="0" tIns="0" rIns="0" bIns="0" rtlCol="0" anchor="t">
            <a:spAutoFit/>
          </a:bodyPr>
          <a:lstStyle/>
          <a:p>
            <a:pPr marL="0" lvl="0" indent="0" algn="ctr">
              <a:lnSpc>
                <a:spcPts val="10080"/>
              </a:lnSpc>
              <a:spcBef>
                <a:spcPct val="0"/>
              </a:spcBef>
            </a:pPr>
            <a:r>
              <a:rPr lang="en-US" sz="8000" dirty="0">
                <a:solidFill>
                  <a:srgbClr val="93282F"/>
                </a:solidFill>
                <a:latin typeface="Cormorant Garamond Bold Italics"/>
              </a:rPr>
              <a:t>Sobol’ Method</a:t>
            </a:r>
          </a:p>
        </p:txBody>
      </p:sp>
      <p:cxnSp>
        <p:nvCxnSpPr>
          <p:cNvPr id="3" name="Straight Arrow Connector 2">
            <a:extLst>
              <a:ext uri="{FF2B5EF4-FFF2-40B4-BE49-F238E27FC236}">
                <a16:creationId xmlns:a16="http://schemas.microsoft.com/office/drawing/2014/main" id="{B2FEBB70-BE5C-D4F6-CCEA-9F59AF15FDAE}"/>
              </a:ext>
            </a:extLst>
          </p:cNvPr>
          <p:cNvCxnSpPr>
            <a:cxnSpLocks/>
          </p:cNvCxnSpPr>
          <p:nvPr/>
        </p:nvCxnSpPr>
        <p:spPr>
          <a:xfrm>
            <a:off x="1877316" y="3249423"/>
            <a:ext cx="1475484" cy="1360677"/>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7 2">
            <a:extLst>
              <a:ext uri="{FF2B5EF4-FFF2-40B4-BE49-F238E27FC236}">
                <a16:creationId xmlns:a16="http://schemas.microsoft.com/office/drawing/2014/main" id="{7BF45BF6-458F-A761-EFA2-A21A307E1B8B}"/>
              </a:ext>
            </a:extLst>
          </p:cNvPr>
          <p:cNvSpPr txBox="1"/>
          <p:nvPr/>
        </p:nvSpPr>
        <p:spPr>
          <a:xfrm>
            <a:off x="924816" y="2142244"/>
            <a:ext cx="1905000" cy="997132"/>
          </a:xfrm>
          <a:prstGeom prst="rect">
            <a:avLst/>
          </a:prstGeom>
        </p:spPr>
        <p:txBody>
          <a:bodyPr wrap="square" lIns="0" tIns="0" rIns="0" bIns="0" rtlCol="0" anchor="t">
            <a:spAutoFit/>
          </a:bodyPr>
          <a:lstStyle/>
          <a:p>
            <a:pPr marL="0" lvl="0" indent="0" algn="ctr">
              <a:lnSpc>
                <a:spcPts val="4079"/>
              </a:lnSpc>
            </a:pPr>
            <a:r>
              <a:rPr lang="en-US" sz="2400" dirty="0">
                <a:solidFill>
                  <a:srgbClr val="93282F"/>
                </a:solidFill>
                <a:latin typeface="Glacial Indifference"/>
              </a:rPr>
              <a:t>First order</a:t>
            </a:r>
          </a:p>
          <a:p>
            <a:pPr marL="0" lvl="0" indent="0" algn="ctr">
              <a:lnSpc>
                <a:spcPts val="4079"/>
              </a:lnSpc>
            </a:pPr>
            <a:r>
              <a:rPr lang="en-US" sz="2400" dirty="0">
                <a:solidFill>
                  <a:srgbClr val="93282F"/>
                </a:solidFill>
                <a:latin typeface="Glacial Indifference"/>
              </a:rPr>
              <a:t>Sobol’ indices</a:t>
            </a:r>
          </a:p>
        </p:txBody>
      </p:sp>
      <p:grpSp>
        <p:nvGrpSpPr>
          <p:cNvPr id="18" name="Group 4">
            <a:extLst>
              <a:ext uri="{FF2B5EF4-FFF2-40B4-BE49-F238E27FC236}">
                <a16:creationId xmlns:a16="http://schemas.microsoft.com/office/drawing/2014/main" id="{6D9724B8-5D90-2606-7700-3E33EF6A7FA6}"/>
              </a:ext>
            </a:extLst>
          </p:cNvPr>
          <p:cNvGrpSpPr/>
          <p:nvPr/>
        </p:nvGrpSpPr>
        <p:grpSpPr>
          <a:xfrm rot="5400000">
            <a:off x="2583947" y="5020126"/>
            <a:ext cx="3965692" cy="5933185"/>
            <a:chOff x="0" y="-71201"/>
            <a:chExt cx="1941115" cy="2231722"/>
          </a:xfrm>
          <a:solidFill>
            <a:srgbClr val="D9A874"/>
          </a:solidFill>
        </p:grpSpPr>
        <p:sp>
          <p:nvSpPr>
            <p:cNvPr id="19" name="Freeform 5">
              <a:extLst>
                <a:ext uri="{FF2B5EF4-FFF2-40B4-BE49-F238E27FC236}">
                  <a16:creationId xmlns:a16="http://schemas.microsoft.com/office/drawing/2014/main" id="{E9C285A8-9FE6-48C9-656C-6C55FF5C510C}"/>
                </a:ext>
              </a:extLst>
            </p:cNvPr>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grpFill/>
          </p:spPr>
          <p:txBody>
            <a:bodyPr/>
            <a:lstStyle/>
            <a:p>
              <a:endParaRPr lang="en-US"/>
            </a:p>
          </p:txBody>
        </p:sp>
        <p:sp>
          <p:nvSpPr>
            <p:cNvPr id="20" name="TextBox 6">
              <a:extLst>
                <a:ext uri="{FF2B5EF4-FFF2-40B4-BE49-F238E27FC236}">
                  <a16:creationId xmlns:a16="http://schemas.microsoft.com/office/drawing/2014/main" id="{A9E633BA-8392-B107-DE4E-3B2786867F9C}"/>
                </a:ext>
              </a:extLst>
            </p:cNvPr>
            <p:cNvSpPr txBox="1"/>
            <p:nvPr/>
          </p:nvSpPr>
          <p:spPr>
            <a:xfrm>
              <a:off x="0" y="-71201"/>
              <a:ext cx="1941115" cy="2231722"/>
            </a:xfrm>
            <a:prstGeom prst="rect">
              <a:avLst/>
            </a:prstGeom>
            <a:grpFill/>
          </p:spPr>
          <p:txBody>
            <a:bodyPr lIns="50800" tIns="50800" rIns="50800" bIns="50800" rtlCol="0" anchor="ctr"/>
            <a:lstStyle/>
            <a:p>
              <a:pPr algn="ctr">
                <a:lnSpc>
                  <a:spcPts val="3012"/>
                </a:lnSpc>
              </a:pPr>
              <a:endParaRPr dirty="0"/>
            </a:p>
          </p:txBody>
        </p:sp>
      </p:grpSp>
      <p:pic>
        <p:nvPicPr>
          <p:cNvPr id="23" name="Picture 22" descr="A black background with lines&#10;&#10;AI-generated content may be incorrect.">
            <a:extLst>
              <a:ext uri="{FF2B5EF4-FFF2-40B4-BE49-F238E27FC236}">
                <a16:creationId xmlns:a16="http://schemas.microsoft.com/office/drawing/2014/main" id="{B226CE3B-52BB-AEB9-EC9F-7EF0122A0D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8800" y="6327356"/>
            <a:ext cx="5334000" cy="3318724"/>
          </a:xfrm>
          <a:prstGeom prst="rect">
            <a:avLst/>
          </a:prstGeom>
        </p:spPr>
      </p:pic>
    </p:spTree>
    <p:extLst>
      <p:ext uri="{BB962C8B-B14F-4D97-AF65-F5344CB8AC3E}">
        <p14:creationId xmlns:p14="http://schemas.microsoft.com/office/powerpoint/2010/main" val="3990726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FEABB-31E1-1270-EE94-D638E912FE73}"/>
              </a:ext>
            </a:extLst>
          </p:cNvPr>
          <p:cNvPicPr>
            <a:picLocks noChangeAspect="1"/>
          </p:cNvPicPr>
          <p:nvPr/>
        </p:nvPicPr>
        <p:blipFill>
          <a:blip r:embed="rId3"/>
          <a:stretch>
            <a:fillRect/>
          </a:stretch>
        </p:blipFill>
        <p:spPr>
          <a:xfrm>
            <a:off x="189594" y="1545634"/>
            <a:ext cx="9264183" cy="6393725"/>
          </a:xfrm>
          <a:prstGeom prst="rect">
            <a:avLst/>
          </a:prstGeom>
        </p:spPr>
      </p:pic>
      <p:pic>
        <p:nvPicPr>
          <p:cNvPr id="5" name="Picture 4">
            <a:extLst>
              <a:ext uri="{FF2B5EF4-FFF2-40B4-BE49-F238E27FC236}">
                <a16:creationId xmlns:a16="http://schemas.microsoft.com/office/drawing/2014/main" id="{1FC4085B-0572-6278-9B93-14EC93170809}"/>
              </a:ext>
            </a:extLst>
          </p:cNvPr>
          <p:cNvPicPr>
            <a:picLocks noChangeAspect="1"/>
          </p:cNvPicPr>
          <p:nvPr/>
        </p:nvPicPr>
        <p:blipFill>
          <a:blip r:embed="rId4"/>
          <a:stretch>
            <a:fillRect/>
          </a:stretch>
        </p:blipFill>
        <p:spPr>
          <a:xfrm>
            <a:off x="11049000" y="1943100"/>
            <a:ext cx="6728198" cy="5996259"/>
          </a:xfrm>
          <a:prstGeom prst="rect">
            <a:avLst/>
          </a:prstGeom>
        </p:spPr>
      </p:pic>
      <p:sp>
        <p:nvSpPr>
          <p:cNvPr id="8" name="TextBox 7 2">
            <a:extLst>
              <a:ext uri="{FF2B5EF4-FFF2-40B4-BE49-F238E27FC236}">
                <a16:creationId xmlns:a16="http://schemas.microsoft.com/office/drawing/2014/main" id="{9A1EAB8F-9CE5-2AA5-5E20-8DAF0E7CE324}"/>
              </a:ext>
            </a:extLst>
          </p:cNvPr>
          <p:cNvSpPr txBox="1"/>
          <p:nvPr/>
        </p:nvSpPr>
        <p:spPr>
          <a:xfrm>
            <a:off x="13182147" y="1597495"/>
            <a:ext cx="2857500" cy="471347"/>
          </a:xfrm>
          <a:prstGeom prst="rect">
            <a:avLst/>
          </a:prstGeom>
        </p:spPr>
        <p:txBody>
          <a:bodyPr wrap="square" lIns="0" tIns="0" rIns="0" bIns="0" rtlCol="0" anchor="t">
            <a:spAutoFit/>
          </a:bodyPr>
          <a:lstStyle/>
          <a:p>
            <a:pPr marL="0" lvl="0" indent="0" algn="ctr">
              <a:lnSpc>
                <a:spcPts val="4079"/>
              </a:lnSpc>
            </a:pPr>
            <a:r>
              <a:rPr lang="en-GB" sz="2400" dirty="0">
                <a:solidFill>
                  <a:srgbClr val="93282F"/>
                </a:solidFill>
                <a:latin typeface="Glacial Indifference"/>
              </a:rPr>
              <a:t>Johnsen, et al. (2004)</a:t>
            </a:r>
            <a:endParaRPr lang="en-US" sz="2400" dirty="0">
              <a:solidFill>
                <a:srgbClr val="93282F"/>
              </a:solidFill>
              <a:latin typeface="Glacial Indifference"/>
            </a:endParaRPr>
          </a:p>
        </p:txBody>
      </p:sp>
      <p:sp>
        <p:nvSpPr>
          <p:cNvPr id="9" name="TextBox 7 2">
            <a:extLst>
              <a:ext uri="{FF2B5EF4-FFF2-40B4-BE49-F238E27FC236}">
                <a16:creationId xmlns:a16="http://schemas.microsoft.com/office/drawing/2014/main" id="{108B5F91-3665-E4EF-B58D-C68195395BA6}"/>
              </a:ext>
            </a:extLst>
          </p:cNvPr>
          <p:cNvSpPr txBox="1"/>
          <p:nvPr/>
        </p:nvSpPr>
        <p:spPr>
          <a:xfrm>
            <a:off x="3320233" y="1597494"/>
            <a:ext cx="3581400" cy="471347"/>
          </a:xfrm>
          <a:prstGeom prst="rect">
            <a:avLst/>
          </a:prstGeom>
        </p:spPr>
        <p:txBody>
          <a:bodyPr wrap="square" lIns="0" tIns="0" rIns="0" bIns="0" rtlCol="0" anchor="t">
            <a:spAutoFit/>
          </a:bodyPr>
          <a:lstStyle/>
          <a:p>
            <a:pPr marL="0" lvl="0" indent="0" algn="ctr">
              <a:lnSpc>
                <a:spcPts val="4079"/>
              </a:lnSpc>
            </a:pPr>
            <a:r>
              <a:rPr lang="en-GB" sz="2400" dirty="0">
                <a:solidFill>
                  <a:srgbClr val="93282F"/>
                </a:solidFill>
                <a:latin typeface="Glacial Indifference"/>
              </a:rPr>
              <a:t>Araujo Júnior, et al. (2014)</a:t>
            </a:r>
            <a:endParaRPr lang="en-US" sz="2400" dirty="0">
              <a:solidFill>
                <a:srgbClr val="93282F"/>
              </a:solidFill>
              <a:latin typeface="Glacial Indifference"/>
            </a:endParaRPr>
          </a:p>
        </p:txBody>
      </p:sp>
      <p:sp>
        <p:nvSpPr>
          <p:cNvPr id="2" name="TextBox 9">
            <a:extLst>
              <a:ext uri="{FF2B5EF4-FFF2-40B4-BE49-F238E27FC236}">
                <a16:creationId xmlns:a16="http://schemas.microsoft.com/office/drawing/2014/main" id="{026E1A4E-FC6E-6C4F-3A94-1FDE60FABA2E}"/>
              </a:ext>
            </a:extLst>
          </p:cNvPr>
          <p:cNvSpPr txBox="1"/>
          <p:nvPr/>
        </p:nvSpPr>
        <p:spPr>
          <a:xfrm>
            <a:off x="1585801" y="0"/>
            <a:ext cx="1843200"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93282F"/>
                </a:solidFill>
                <a:latin typeface="Cormorant Garamond Bold"/>
              </a:rPr>
              <a:t>Data</a:t>
            </a:r>
          </a:p>
        </p:txBody>
      </p:sp>
      <p:sp>
        <p:nvSpPr>
          <p:cNvPr id="4" name="Freeform 6">
            <a:extLst>
              <a:ext uri="{FF2B5EF4-FFF2-40B4-BE49-F238E27FC236}">
                <a16:creationId xmlns:a16="http://schemas.microsoft.com/office/drawing/2014/main" id="{BAF9B32C-7AD2-04A6-996F-CD1C2DDD3CE4}"/>
              </a:ext>
            </a:extLst>
          </p:cNvPr>
          <p:cNvSpPr/>
          <p:nvPr/>
        </p:nvSpPr>
        <p:spPr>
          <a:xfrm>
            <a:off x="607306" y="266700"/>
            <a:ext cx="842787" cy="84278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6" name="TextBox 7">
            <a:extLst>
              <a:ext uri="{FF2B5EF4-FFF2-40B4-BE49-F238E27FC236}">
                <a16:creationId xmlns:a16="http://schemas.microsoft.com/office/drawing/2014/main" id="{D98B1A9F-4937-E288-3A4E-DF3A37AFE3C2}"/>
              </a:ext>
            </a:extLst>
          </p:cNvPr>
          <p:cNvSpPr txBox="1"/>
          <p:nvPr/>
        </p:nvSpPr>
        <p:spPr>
          <a:xfrm>
            <a:off x="686317" y="286453"/>
            <a:ext cx="684764" cy="744023"/>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A3</a:t>
            </a:r>
          </a:p>
        </p:txBody>
      </p:sp>
      <p:sp>
        <p:nvSpPr>
          <p:cNvPr id="7" name="TextBox 34">
            <a:extLst>
              <a:ext uri="{FF2B5EF4-FFF2-40B4-BE49-F238E27FC236}">
                <a16:creationId xmlns:a16="http://schemas.microsoft.com/office/drawing/2014/main" id="{6B5808A1-F4B3-C6CB-531B-B815ABDC09C0}"/>
              </a:ext>
            </a:extLst>
          </p:cNvPr>
          <p:cNvSpPr txBox="1"/>
          <p:nvPr/>
        </p:nvSpPr>
        <p:spPr>
          <a:xfrm>
            <a:off x="4491308" y="396679"/>
            <a:ext cx="9305384" cy="1117294"/>
          </a:xfrm>
          <a:prstGeom prst="rect">
            <a:avLst/>
          </a:prstGeom>
        </p:spPr>
        <p:txBody>
          <a:bodyPr wrap="square" lIns="0" tIns="0" rIns="0" bIns="0" rtlCol="0" anchor="t">
            <a:spAutoFit/>
          </a:bodyPr>
          <a:lstStyle/>
          <a:p>
            <a:pPr marL="0" lvl="0" indent="0" algn="ctr">
              <a:lnSpc>
                <a:spcPts val="10080"/>
              </a:lnSpc>
              <a:spcBef>
                <a:spcPct val="0"/>
              </a:spcBef>
            </a:pPr>
            <a:r>
              <a:rPr lang="en-US" sz="4000" dirty="0">
                <a:solidFill>
                  <a:srgbClr val="93282F"/>
                </a:solidFill>
                <a:latin typeface="Cormorant Garamond Bold Italics"/>
              </a:rPr>
              <a:t>Growth Charts</a:t>
            </a:r>
          </a:p>
        </p:txBody>
      </p:sp>
      <p:cxnSp>
        <p:nvCxnSpPr>
          <p:cNvPr id="13" name="Straight Arrow Connector 12">
            <a:extLst>
              <a:ext uri="{FF2B5EF4-FFF2-40B4-BE49-F238E27FC236}">
                <a16:creationId xmlns:a16="http://schemas.microsoft.com/office/drawing/2014/main" id="{DECDCB0A-81E8-C6D9-CF0D-15846EB14413}"/>
              </a:ext>
            </a:extLst>
          </p:cNvPr>
          <p:cNvCxnSpPr>
            <a:cxnSpLocks/>
          </p:cNvCxnSpPr>
          <p:nvPr/>
        </p:nvCxnSpPr>
        <p:spPr>
          <a:xfrm flipH="1" flipV="1">
            <a:off x="6096000" y="4000500"/>
            <a:ext cx="1752600" cy="1524000"/>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7 2">
            <a:extLst>
              <a:ext uri="{FF2B5EF4-FFF2-40B4-BE49-F238E27FC236}">
                <a16:creationId xmlns:a16="http://schemas.microsoft.com/office/drawing/2014/main" id="{78D7DF01-2F47-9D1B-1475-1C274D389E82}"/>
              </a:ext>
            </a:extLst>
          </p:cNvPr>
          <p:cNvSpPr txBox="1"/>
          <p:nvPr/>
        </p:nvSpPr>
        <p:spPr>
          <a:xfrm>
            <a:off x="6864810" y="5470250"/>
            <a:ext cx="1905000" cy="471347"/>
          </a:xfrm>
          <a:prstGeom prst="rect">
            <a:avLst/>
          </a:prstGeom>
        </p:spPr>
        <p:txBody>
          <a:bodyPr wrap="square" lIns="0" tIns="0" rIns="0" bIns="0" rtlCol="0" anchor="t">
            <a:spAutoFit/>
          </a:bodyPr>
          <a:lstStyle/>
          <a:p>
            <a:pPr marL="0" lvl="0" indent="0" algn="ctr">
              <a:lnSpc>
                <a:spcPts val="4079"/>
              </a:lnSpc>
            </a:pPr>
            <a:r>
              <a:rPr lang="en-GB" sz="2400" dirty="0">
                <a:solidFill>
                  <a:srgbClr val="93282F"/>
                </a:solidFill>
                <a:latin typeface="Glacial Indifference"/>
              </a:rPr>
              <a:t>10</a:t>
            </a:r>
            <a:r>
              <a:rPr lang="en-GB" sz="2400" baseline="30000" dirty="0">
                <a:solidFill>
                  <a:srgbClr val="93282F"/>
                </a:solidFill>
                <a:latin typeface="Glacial Indifference"/>
              </a:rPr>
              <a:t>th</a:t>
            </a:r>
            <a:r>
              <a:rPr lang="en-GB" sz="2400" dirty="0">
                <a:solidFill>
                  <a:srgbClr val="93282F"/>
                </a:solidFill>
                <a:latin typeface="Glacial Indifference"/>
              </a:rPr>
              <a:t> percentile</a:t>
            </a:r>
            <a:endParaRPr lang="en-US" sz="2400" dirty="0">
              <a:solidFill>
                <a:srgbClr val="93282F"/>
              </a:solidFill>
              <a:latin typeface="Glacial Indifference"/>
            </a:endParaRPr>
          </a:p>
        </p:txBody>
      </p:sp>
      <p:cxnSp>
        <p:nvCxnSpPr>
          <p:cNvPr id="20" name="Straight Arrow Connector 19">
            <a:extLst>
              <a:ext uri="{FF2B5EF4-FFF2-40B4-BE49-F238E27FC236}">
                <a16:creationId xmlns:a16="http://schemas.microsoft.com/office/drawing/2014/main" id="{1A69C4CC-4AC4-C4E2-23BC-65A74B8F5C93}"/>
              </a:ext>
            </a:extLst>
          </p:cNvPr>
          <p:cNvCxnSpPr>
            <a:cxnSpLocks/>
          </p:cNvCxnSpPr>
          <p:nvPr/>
        </p:nvCxnSpPr>
        <p:spPr>
          <a:xfrm>
            <a:off x="2133600" y="3314700"/>
            <a:ext cx="1447800" cy="1219200"/>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7 2">
            <a:extLst>
              <a:ext uri="{FF2B5EF4-FFF2-40B4-BE49-F238E27FC236}">
                <a16:creationId xmlns:a16="http://schemas.microsoft.com/office/drawing/2014/main" id="{61A2AF78-0E69-95DD-B54A-4BA665DD117F}"/>
              </a:ext>
            </a:extLst>
          </p:cNvPr>
          <p:cNvSpPr txBox="1"/>
          <p:nvPr/>
        </p:nvSpPr>
        <p:spPr>
          <a:xfrm>
            <a:off x="1181100" y="2767384"/>
            <a:ext cx="1905000" cy="471347"/>
          </a:xfrm>
          <a:prstGeom prst="rect">
            <a:avLst/>
          </a:prstGeom>
        </p:spPr>
        <p:txBody>
          <a:bodyPr wrap="square" lIns="0" tIns="0" rIns="0" bIns="0" rtlCol="0" anchor="t">
            <a:spAutoFit/>
          </a:bodyPr>
          <a:lstStyle/>
          <a:p>
            <a:pPr marL="0" lvl="0" indent="0" algn="ctr">
              <a:lnSpc>
                <a:spcPts val="4079"/>
              </a:lnSpc>
            </a:pPr>
            <a:r>
              <a:rPr lang="en-GB" sz="2400" dirty="0">
                <a:solidFill>
                  <a:srgbClr val="93282F"/>
                </a:solidFill>
                <a:latin typeface="Glacial Indifference"/>
              </a:rPr>
              <a:t>90</a:t>
            </a:r>
            <a:r>
              <a:rPr lang="en-GB" sz="2400" baseline="30000" dirty="0">
                <a:solidFill>
                  <a:srgbClr val="93282F"/>
                </a:solidFill>
                <a:latin typeface="Glacial Indifference"/>
              </a:rPr>
              <a:t>th</a:t>
            </a:r>
            <a:r>
              <a:rPr lang="en-GB" sz="2400" dirty="0">
                <a:solidFill>
                  <a:srgbClr val="93282F"/>
                </a:solidFill>
                <a:latin typeface="Glacial Indifference"/>
              </a:rPr>
              <a:t> percentile</a:t>
            </a:r>
            <a:endParaRPr lang="en-US" sz="2400" dirty="0">
              <a:solidFill>
                <a:srgbClr val="93282F"/>
              </a:solidFill>
              <a:latin typeface="Glacial Indifference"/>
            </a:endParaRPr>
          </a:p>
        </p:txBody>
      </p:sp>
      <p:sp>
        <p:nvSpPr>
          <p:cNvPr id="26" name="TextBox 7 2">
            <a:extLst>
              <a:ext uri="{FF2B5EF4-FFF2-40B4-BE49-F238E27FC236}">
                <a16:creationId xmlns:a16="http://schemas.microsoft.com/office/drawing/2014/main" id="{95B7F966-08B6-634A-63FA-959F9B000CCE}"/>
              </a:ext>
            </a:extLst>
          </p:cNvPr>
          <p:cNvSpPr txBox="1"/>
          <p:nvPr/>
        </p:nvSpPr>
        <p:spPr>
          <a:xfrm>
            <a:off x="5643777" y="8385330"/>
            <a:ext cx="7620000" cy="1522917"/>
          </a:xfrm>
          <a:prstGeom prst="rect">
            <a:avLst/>
          </a:prstGeom>
        </p:spPr>
        <p:txBody>
          <a:bodyPr wrap="square" lIns="0" tIns="0" rIns="0" bIns="0" rtlCol="0" anchor="t">
            <a:spAutoFit/>
          </a:bodyPr>
          <a:lstStyle/>
          <a:p>
            <a:pPr marL="0" lvl="0" indent="0" algn="ctr">
              <a:lnSpc>
                <a:spcPts val="4079"/>
              </a:lnSpc>
            </a:pPr>
            <a:r>
              <a:rPr lang="en-GB" sz="2400" dirty="0">
                <a:solidFill>
                  <a:srgbClr val="93282F"/>
                </a:solidFill>
                <a:latin typeface="Glacial Indifference"/>
              </a:rPr>
              <a:t>26 datasets from published studies spanning diverse populations and gestational ages were analysed, incorporating measurements of BPD, AC, HC and FL</a:t>
            </a:r>
          </a:p>
        </p:txBody>
      </p:sp>
    </p:spTree>
    <p:extLst>
      <p:ext uri="{BB962C8B-B14F-4D97-AF65-F5344CB8AC3E}">
        <p14:creationId xmlns:p14="http://schemas.microsoft.com/office/powerpoint/2010/main" val="263536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
            <a:extLst>
              <a:ext uri="{FF2B5EF4-FFF2-40B4-BE49-F238E27FC236}">
                <a16:creationId xmlns:a16="http://schemas.microsoft.com/office/drawing/2014/main" id="{560288E6-CDA2-49E8-0158-E8B639A33523}"/>
              </a:ext>
            </a:extLst>
          </p:cNvPr>
          <p:cNvSpPr txBox="1"/>
          <p:nvPr/>
        </p:nvSpPr>
        <p:spPr>
          <a:xfrm>
            <a:off x="1585801" y="0"/>
            <a:ext cx="4281600"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93282F"/>
                </a:solidFill>
                <a:latin typeface="Cormorant Garamond Bold"/>
              </a:rPr>
              <a:t>Framework</a:t>
            </a:r>
          </a:p>
        </p:txBody>
      </p:sp>
      <p:sp>
        <p:nvSpPr>
          <p:cNvPr id="13" name="Freeform 6">
            <a:extLst>
              <a:ext uri="{FF2B5EF4-FFF2-40B4-BE49-F238E27FC236}">
                <a16:creationId xmlns:a16="http://schemas.microsoft.com/office/drawing/2014/main" id="{3639C1C8-D190-FE46-B99A-E21AE0D62C78}"/>
              </a:ext>
            </a:extLst>
          </p:cNvPr>
          <p:cNvSpPr/>
          <p:nvPr/>
        </p:nvSpPr>
        <p:spPr>
          <a:xfrm>
            <a:off x="607306" y="266700"/>
            <a:ext cx="842787" cy="84278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14" name="TextBox 7">
            <a:extLst>
              <a:ext uri="{FF2B5EF4-FFF2-40B4-BE49-F238E27FC236}">
                <a16:creationId xmlns:a16="http://schemas.microsoft.com/office/drawing/2014/main" id="{EC4EC51F-FA36-5850-6DDA-9BB2676322CF}"/>
              </a:ext>
            </a:extLst>
          </p:cNvPr>
          <p:cNvSpPr txBox="1"/>
          <p:nvPr/>
        </p:nvSpPr>
        <p:spPr>
          <a:xfrm>
            <a:off x="686317" y="286453"/>
            <a:ext cx="684764" cy="744023"/>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A</a:t>
            </a:r>
            <a:r>
              <a:rPr lang="el-GR" sz="2800" dirty="0">
                <a:solidFill>
                  <a:srgbClr val="FFFFFF"/>
                </a:solidFill>
                <a:latin typeface="Glacial Indifference"/>
              </a:rPr>
              <a:t>4</a:t>
            </a:r>
            <a:endParaRPr lang="en-US" sz="2800" dirty="0">
              <a:solidFill>
                <a:srgbClr val="FFFFFF"/>
              </a:solidFill>
              <a:latin typeface="Glacial Indifference"/>
            </a:endParaRPr>
          </a:p>
        </p:txBody>
      </p:sp>
      <p:pic>
        <p:nvPicPr>
          <p:cNvPr id="18" name="Picture 17" descr="A diagram of datasets and datasets&#10;&#10;AI-generated content may be incorrect.">
            <a:extLst>
              <a:ext uri="{FF2B5EF4-FFF2-40B4-BE49-F238E27FC236}">
                <a16:creationId xmlns:a16="http://schemas.microsoft.com/office/drawing/2014/main" id="{131467BD-C7A6-4BB9-A47C-DE21E867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235375"/>
            <a:ext cx="17398232" cy="4433932"/>
          </a:xfrm>
          <a:prstGeom prst="rect">
            <a:avLst/>
          </a:prstGeom>
        </p:spPr>
      </p:pic>
      <p:sp>
        <p:nvSpPr>
          <p:cNvPr id="19" name="TextBox 18">
            <a:extLst>
              <a:ext uri="{FF2B5EF4-FFF2-40B4-BE49-F238E27FC236}">
                <a16:creationId xmlns:a16="http://schemas.microsoft.com/office/drawing/2014/main" id="{721211D8-1E66-1787-E0B2-6BD27B8FAA80}"/>
              </a:ext>
            </a:extLst>
          </p:cNvPr>
          <p:cNvSpPr txBox="1"/>
          <p:nvPr/>
        </p:nvSpPr>
        <p:spPr>
          <a:xfrm>
            <a:off x="609600" y="2719085"/>
            <a:ext cx="4653106" cy="1200329"/>
          </a:xfrm>
          <a:prstGeom prst="rect">
            <a:avLst/>
          </a:prstGeom>
          <a:noFill/>
        </p:spPr>
        <p:txBody>
          <a:bodyPr wrap="square" rtlCol="0">
            <a:spAutoFit/>
          </a:bodyPr>
          <a:lstStyle/>
          <a:p>
            <a:pPr algn="ctr"/>
            <a:r>
              <a:rPr lang="en-GB" sz="2400" dirty="0">
                <a:solidFill>
                  <a:srgbClr val="93282F"/>
                </a:solidFill>
                <a:latin typeface="Glacial Indifference"/>
              </a:rPr>
              <a:t>Collect datasets</a:t>
            </a:r>
          </a:p>
          <a:p>
            <a:pPr algn="ctr"/>
            <a:r>
              <a:rPr lang="en-GB" sz="2400" dirty="0">
                <a:solidFill>
                  <a:srgbClr val="93282F"/>
                </a:solidFill>
                <a:latin typeface="Glacial Indifference"/>
              </a:rPr>
              <a:t>for the four biometric parameters</a:t>
            </a:r>
          </a:p>
          <a:p>
            <a:pPr algn="ctr"/>
            <a:r>
              <a:rPr lang="en-US" sz="2400" dirty="0">
                <a:solidFill>
                  <a:srgbClr val="93282F"/>
                </a:solidFill>
                <a:latin typeface="Glacial Indifference"/>
              </a:rPr>
              <a:t>throughout</a:t>
            </a:r>
            <a:r>
              <a:rPr lang="en-GB" sz="2400" dirty="0">
                <a:solidFill>
                  <a:srgbClr val="93282F"/>
                </a:solidFill>
                <a:latin typeface="Glacial Indifference"/>
              </a:rPr>
              <a:t> the gestation</a:t>
            </a:r>
            <a:endParaRPr lang="en-US" sz="2400" dirty="0">
              <a:solidFill>
                <a:srgbClr val="93282F"/>
              </a:solidFill>
              <a:latin typeface="Glacial Indifference"/>
            </a:endParaRPr>
          </a:p>
        </p:txBody>
      </p:sp>
      <p:sp>
        <p:nvSpPr>
          <p:cNvPr id="22" name="TextBox 21">
            <a:extLst>
              <a:ext uri="{FF2B5EF4-FFF2-40B4-BE49-F238E27FC236}">
                <a16:creationId xmlns:a16="http://schemas.microsoft.com/office/drawing/2014/main" id="{57AF1FF9-9140-1055-634F-9FE13DD079B2}"/>
              </a:ext>
            </a:extLst>
          </p:cNvPr>
          <p:cNvSpPr txBox="1"/>
          <p:nvPr/>
        </p:nvSpPr>
        <p:spPr>
          <a:xfrm>
            <a:off x="6553200" y="2516373"/>
            <a:ext cx="4038600" cy="1569660"/>
          </a:xfrm>
          <a:prstGeom prst="rect">
            <a:avLst/>
          </a:prstGeom>
          <a:noFill/>
        </p:spPr>
        <p:txBody>
          <a:bodyPr wrap="square" rtlCol="0">
            <a:spAutoFit/>
          </a:bodyPr>
          <a:lstStyle/>
          <a:p>
            <a:pPr algn="ctr"/>
            <a:r>
              <a:rPr lang="en-GB" sz="2400" dirty="0">
                <a:solidFill>
                  <a:srgbClr val="93282F"/>
                </a:solidFill>
                <a:latin typeface="Glacial Indifference"/>
              </a:rPr>
              <a:t>Compute Sobol’ indices</a:t>
            </a:r>
          </a:p>
          <a:p>
            <a:pPr algn="ctr"/>
            <a:r>
              <a:rPr lang="en-GB" sz="2400" dirty="0">
                <a:solidFill>
                  <a:srgbClr val="93282F"/>
                </a:solidFill>
                <a:latin typeface="Glacial Indifference"/>
              </a:rPr>
              <a:t>for a specific formula</a:t>
            </a:r>
          </a:p>
          <a:p>
            <a:pPr algn="ctr"/>
            <a:r>
              <a:rPr lang="en-GB" sz="2400" dirty="0">
                <a:solidFill>
                  <a:srgbClr val="93282F"/>
                </a:solidFill>
                <a:latin typeface="Glacial Indifference"/>
              </a:rPr>
              <a:t>for all available weeks</a:t>
            </a:r>
          </a:p>
          <a:p>
            <a:pPr algn="ctr"/>
            <a:r>
              <a:rPr lang="en-GB" sz="2400" dirty="0">
                <a:solidFill>
                  <a:srgbClr val="93282F"/>
                </a:solidFill>
                <a:latin typeface="Glacial Indifference"/>
              </a:rPr>
              <a:t>in each dataset</a:t>
            </a:r>
          </a:p>
        </p:txBody>
      </p:sp>
      <p:sp>
        <p:nvSpPr>
          <p:cNvPr id="23" name="TextBox 22">
            <a:extLst>
              <a:ext uri="{FF2B5EF4-FFF2-40B4-BE49-F238E27FC236}">
                <a16:creationId xmlns:a16="http://schemas.microsoft.com/office/drawing/2014/main" id="{58A4C4BE-61D9-1AD4-47F5-C8591205F115}"/>
              </a:ext>
            </a:extLst>
          </p:cNvPr>
          <p:cNvSpPr txBox="1"/>
          <p:nvPr/>
        </p:nvSpPr>
        <p:spPr>
          <a:xfrm>
            <a:off x="11201400" y="2701039"/>
            <a:ext cx="4038600" cy="1200329"/>
          </a:xfrm>
          <a:prstGeom prst="rect">
            <a:avLst/>
          </a:prstGeom>
          <a:noFill/>
        </p:spPr>
        <p:txBody>
          <a:bodyPr wrap="square" rtlCol="0">
            <a:spAutoFit/>
          </a:bodyPr>
          <a:lstStyle/>
          <a:p>
            <a:pPr algn="ctr"/>
            <a:r>
              <a:rPr lang="en-GB" sz="2400" dirty="0">
                <a:solidFill>
                  <a:srgbClr val="93282F"/>
                </a:solidFill>
                <a:latin typeface="Glacial Indifference"/>
              </a:rPr>
              <a:t>Resample all indices</a:t>
            </a:r>
          </a:p>
          <a:p>
            <a:pPr algn="ctr"/>
            <a:r>
              <a:rPr lang="en-GB" sz="2400" dirty="0">
                <a:solidFill>
                  <a:srgbClr val="93282F"/>
                </a:solidFill>
                <a:latin typeface="Glacial Indifference"/>
              </a:rPr>
              <a:t>computed for a single week</a:t>
            </a:r>
          </a:p>
          <a:p>
            <a:pPr algn="ctr"/>
            <a:r>
              <a:rPr lang="en-GB" sz="2400" dirty="0">
                <a:solidFill>
                  <a:srgbClr val="93282F"/>
                </a:solidFill>
                <a:latin typeface="Glacial Indifference"/>
              </a:rPr>
              <a:t>and calculate their mean</a:t>
            </a:r>
          </a:p>
        </p:txBody>
      </p:sp>
      <p:sp>
        <p:nvSpPr>
          <p:cNvPr id="24" name="TextBox 23">
            <a:extLst>
              <a:ext uri="{FF2B5EF4-FFF2-40B4-BE49-F238E27FC236}">
                <a16:creationId xmlns:a16="http://schemas.microsoft.com/office/drawing/2014/main" id="{6B72B332-7FA3-3802-1812-9C3EA85F4D62}"/>
              </a:ext>
            </a:extLst>
          </p:cNvPr>
          <p:cNvSpPr txBox="1"/>
          <p:nvPr/>
        </p:nvSpPr>
        <p:spPr>
          <a:xfrm>
            <a:off x="14859000" y="2211253"/>
            <a:ext cx="3565639" cy="2215991"/>
          </a:xfrm>
          <a:prstGeom prst="rect">
            <a:avLst/>
          </a:prstGeom>
          <a:noFill/>
        </p:spPr>
        <p:txBody>
          <a:bodyPr wrap="square" rtlCol="0">
            <a:spAutoFit/>
          </a:bodyPr>
          <a:lstStyle/>
          <a:p>
            <a:pPr algn="ctr"/>
            <a:r>
              <a:rPr lang="en-US" sz="2300" dirty="0">
                <a:solidFill>
                  <a:srgbClr val="93282F"/>
                </a:solidFill>
                <a:latin typeface="Glacial Indifference"/>
              </a:rPr>
              <a:t>Estimate </a:t>
            </a:r>
            <a:r>
              <a:rPr lang="en-GB" sz="2300" dirty="0">
                <a:solidFill>
                  <a:srgbClr val="93282F"/>
                </a:solidFill>
                <a:latin typeface="Glacial Indifference"/>
              </a:rPr>
              <a:t>median</a:t>
            </a:r>
          </a:p>
          <a:p>
            <a:pPr algn="ctr"/>
            <a:r>
              <a:rPr lang="en-GB" sz="2300" dirty="0">
                <a:solidFill>
                  <a:srgbClr val="93282F"/>
                </a:solidFill>
                <a:latin typeface="Glacial Indifference"/>
              </a:rPr>
              <a:t>and 95% CI</a:t>
            </a:r>
          </a:p>
          <a:p>
            <a:pPr algn="ctr"/>
            <a:r>
              <a:rPr lang="en-GB" sz="2300" dirty="0">
                <a:solidFill>
                  <a:srgbClr val="93282F"/>
                </a:solidFill>
                <a:latin typeface="Glacial Indifference"/>
              </a:rPr>
              <a:t>of the bootstrap distribution</a:t>
            </a:r>
          </a:p>
          <a:p>
            <a:pPr algn="ctr"/>
            <a:r>
              <a:rPr lang="en-GB" sz="2300" dirty="0">
                <a:solidFill>
                  <a:srgbClr val="93282F"/>
                </a:solidFill>
                <a:latin typeface="Glacial Indifference"/>
              </a:rPr>
              <a:t>of the mean Sobol’ index</a:t>
            </a:r>
          </a:p>
          <a:p>
            <a:pPr algn="ctr"/>
            <a:r>
              <a:rPr lang="en-GB" sz="2300" dirty="0">
                <a:solidFill>
                  <a:srgbClr val="93282F"/>
                </a:solidFill>
                <a:latin typeface="Glacial Indifference"/>
              </a:rPr>
              <a:t>for the specified week</a:t>
            </a:r>
          </a:p>
        </p:txBody>
      </p:sp>
    </p:spTree>
    <p:extLst>
      <p:ext uri="{BB962C8B-B14F-4D97-AF65-F5344CB8AC3E}">
        <p14:creationId xmlns:p14="http://schemas.microsoft.com/office/powerpoint/2010/main" val="2123432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A095E768-020E-271C-EE22-3EDB39F86A48}"/>
              </a:ext>
            </a:extLst>
          </p:cNvPr>
          <p:cNvSpPr/>
          <p:nvPr/>
        </p:nvSpPr>
        <p:spPr>
          <a:xfrm>
            <a:off x="-152400" y="72966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5">
            <a:extLst>
              <a:ext uri="{FF2B5EF4-FFF2-40B4-BE49-F238E27FC236}">
                <a16:creationId xmlns:a16="http://schemas.microsoft.com/office/drawing/2014/main" id="{20202187-A114-1730-5AA5-FF9132242A38}"/>
              </a:ext>
            </a:extLst>
          </p:cNvPr>
          <p:cNvSpPr/>
          <p:nvPr/>
        </p:nvSpPr>
        <p:spPr>
          <a:xfrm>
            <a:off x="14663994" y="-3810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3">
            <a:extLst>
              <a:ext uri="{FF2B5EF4-FFF2-40B4-BE49-F238E27FC236}">
                <a16:creationId xmlns:a16="http://schemas.microsoft.com/office/drawing/2014/main" id="{1B8B5D3B-41F4-65BF-5CDB-2C10484E1E94}"/>
              </a:ext>
            </a:extLst>
          </p:cNvPr>
          <p:cNvGrpSpPr/>
          <p:nvPr/>
        </p:nvGrpSpPr>
        <p:grpSpPr>
          <a:xfrm>
            <a:off x="7665898" y="4849748"/>
            <a:ext cx="2956205" cy="587505"/>
            <a:chOff x="5273395" y="4686300"/>
            <a:chExt cx="2956205" cy="587505"/>
          </a:xfrm>
        </p:grpSpPr>
        <p:sp>
          <p:nvSpPr>
            <p:cNvPr id="2" name="Rectangle 1">
              <a:extLst>
                <a:ext uri="{FF2B5EF4-FFF2-40B4-BE49-F238E27FC236}">
                  <a16:creationId xmlns:a16="http://schemas.microsoft.com/office/drawing/2014/main" id="{0BAAC44D-5313-71B7-341A-6A5BBDE19938}"/>
                </a:ext>
              </a:extLst>
            </p:cNvPr>
            <p:cNvSpPr/>
            <p:nvPr/>
          </p:nvSpPr>
          <p:spPr>
            <a:xfrm>
              <a:off x="5273395" y="4686300"/>
              <a:ext cx="842787" cy="548227"/>
            </a:xfrm>
            <a:prstGeom prst="rect">
              <a:avLst/>
            </a:prstGeom>
            <a:solidFill>
              <a:srgbClr val="932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Glacial Indifference"/>
                </a:rPr>
                <a:t>B</a:t>
              </a:r>
              <a:endParaRPr lang="en-US" sz="4400" dirty="0"/>
            </a:p>
          </p:txBody>
        </p:sp>
        <p:sp>
          <p:nvSpPr>
            <p:cNvPr id="3" name="TextBox 29">
              <a:extLst>
                <a:ext uri="{FF2B5EF4-FFF2-40B4-BE49-F238E27FC236}">
                  <a16:creationId xmlns:a16="http://schemas.microsoft.com/office/drawing/2014/main" id="{84CAD6B5-294F-852A-B30E-2627A3445F54}"/>
                </a:ext>
              </a:extLst>
            </p:cNvPr>
            <p:cNvSpPr txBox="1"/>
            <p:nvPr/>
          </p:nvSpPr>
          <p:spPr>
            <a:xfrm>
              <a:off x="6324600" y="4696724"/>
              <a:ext cx="1905000" cy="577081"/>
            </a:xfrm>
            <a:prstGeom prst="rect">
              <a:avLst/>
            </a:prstGeom>
          </p:spPr>
          <p:txBody>
            <a:bodyPr wrap="square" lIns="0" tIns="0" rIns="0" bIns="0" rtlCol="0" anchor="t">
              <a:spAutoFit/>
            </a:bodyPr>
            <a:lstStyle/>
            <a:p>
              <a:pPr>
                <a:lnSpc>
                  <a:spcPts val="4480"/>
                </a:lnSpc>
              </a:pPr>
              <a:r>
                <a:rPr lang="en-US" sz="4400" b="1" dirty="0">
                  <a:solidFill>
                    <a:srgbClr val="6B1E19"/>
                  </a:solidFill>
                  <a:latin typeface="Glacial Indifference"/>
                </a:rPr>
                <a:t>Results</a:t>
              </a:r>
              <a:endParaRPr lang="en-US" sz="4400" b="1" dirty="0">
                <a:solidFill>
                  <a:srgbClr val="93282F"/>
                </a:solidFill>
                <a:latin typeface="Glacial Indifference"/>
              </a:endParaRPr>
            </a:p>
          </p:txBody>
        </p:sp>
      </p:grpSp>
    </p:spTree>
    <p:extLst>
      <p:ext uri="{BB962C8B-B14F-4D97-AF65-F5344CB8AC3E}">
        <p14:creationId xmlns:p14="http://schemas.microsoft.com/office/powerpoint/2010/main" val="1722991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of growth in progress&#10;&#10;AI-generated content may be incorrect.">
            <a:extLst>
              <a:ext uri="{FF2B5EF4-FFF2-40B4-BE49-F238E27FC236}">
                <a16:creationId xmlns:a16="http://schemas.microsoft.com/office/drawing/2014/main" id="{D51D83B9-CC06-724C-6255-32911B3E0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18288000" cy="7402453"/>
          </a:xfrm>
          <a:prstGeom prst="rect">
            <a:avLst/>
          </a:prstGeom>
        </p:spPr>
      </p:pic>
      <p:sp>
        <p:nvSpPr>
          <p:cNvPr id="3" name="TextBox 9">
            <a:extLst>
              <a:ext uri="{FF2B5EF4-FFF2-40B4-BE49-F238E27FC236}">
                <a16:creationId xmlns:a16="http://schemas.microsoft.com/office/drawing/2014/main" id="{EC1DD200-7E15-79FF-CF22-DEFAC2442D3F}"/>
              </a:ext>
            </a:extLst>
          </p:cNvPr>
          <p:cNvSpPr txBox="1"/>
          <p:nvPr/>
        </p:nvSpPr>
        <p:spPr>
          <a:xfrm>
            <a:off x="1585800" y="0"/>
            <a:ext cx="3291000"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93282F"/>
                </a:solidFill>
                <a:latin typeface="Cormorant Garamond Bold"/>
              </a:rPr>
              <a:t>Findings</a:t>
            </a:r>
          </a:p>
        </p:txBody>
      </p:sp>
      <p:sp>
        <p:nvSpPr>
          <p:cNvPr id="29" name="Freeform 6">
            <a:extLst>
              <a:ext uri="{FF2B5EF4-FFF2-40B4-BE49-F238E27FC236}">
                <a16:creationId xmlns:a16="http://schemas.microsoft.com/office/drawing/2014/main" id="{54A8CEFB-C74A-8F62-A858-0E15D53B6295}"/>
              </a:ext>
            </a:extLst>
          </p:cNvPr>
          <p:cNvSpPr/>
          <p:nvPr/>
        </p:nvSpPr>
        <p:spPr>
          <a:xfrm>
            <a:off x="607306" y="266700"/>
            <a:ext cx="842787" cy="84278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30" name="TextBox 7">
            <a:extLst>
              <a:ext uri="{FF2B5EF4-FFF2-40B4-BE49-F238E27FC236}">
                <a16:creationId xmlns:a16="http://schemas.microsoft.com/office/drawing/2014/main" id="{05A16259-1E9C-0200-4D28-FE9C62EF28FE}"/>
              </a:ext>
            </a:extLst>
          </p:cNvPr>
          <p:cNvSpPr txBox="1"/>
          <p:nvPr/>
        </p:nvSpPr>
        <p:spPr>
          <a:xfrm>
            <a:off x="686317" y="286453"/>
            <a:ext cx="684764" cy="744023"/>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B1</a:t>
            </a:r>
          </a:p>
        </p:txBody>
      </p:sp>
      <p:sp>
        <p:nvSpPr>
          <p:cNvPr id="10" name="Freeform 13">
            <a:extLst>
              <a:ext uri="{FF2B5EF4-FFF2-40B4-BE49-F238E27FC236}">
                <a16:creationId xmlns:a16="http://schemas.microsoft.com/office/drawing/2014/main" id="{9E1B61A8-C92D-1344-3FF1-0A739283812A}"/>
              </a:ext>
            </a:extLst>
          </p:cNvPr>
          <p:cNvSpPr/>
          <p:nvPr/>
        </p:nvSpPr>
        <p:spPr>
          <a:xfrm>
            <a:off x="15766079" y="-3810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4">
            <a:extLst>
              <a:ext uri="{FF2B5EF4-FFF2-40B4-BE49-F238E27FC236}">
                <a16:creationId xmlns:a16="http://schemas.microsoft.com/office/drawing/2014/main" id="{0BAD3F3E-D5C2-81B7-1DD3-B8A9066A0E81}"/>
              </a:ext>
            </a:extLst>
          </p:cNvPr>
          <p:cNvSpPr/>
          <p:nvPr/>
        </p:nvSpPr>
        <p:spPr>
          <a:xfrm flipV="1">
            <a:off x="-76200" y="7752379"/>
            <a:ext cx="3352800" cy="2572721"/>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cxnSp>
        <p:nvCxnSpPr>
          <p:cNvPr id="16" name="Straight Arrow Connector 15">
            <a:extLst>
              <a:ext uri="{FF2B5EF4-FFF2-40B4-BE49-F238E27FC236}">
                <a16:creationId xmlns:a16="http://schemas.microsoft.com/office/drawing/2014/main" id="{812D21D9-7128-F683-0625-204032B64E15}"/>
              </a:ext>
            </a:extLst>
          </p:cNvPr>
          <p:cNvCxnSpPr>
            <a:cxnSpLocks/>
          </p:cNvCxnSpPr>
          <p:nvPr/>
        </p:nvCxnSpPr>
        <p:spPr>
          <a:xfrm>
            <a:off x="1371081" y="2560021"/>
            <a:ext cx="818659" cy="1145107"/>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7 2">
            <a:extLst>
              <a:ext uri="{FF2B5EF4-FFF2-40B4-BE49-F238E27FC236}">
                <a16:creationId xmlns:a16="http://schemas.microsoft.com/office/drawing/2014/main" id="{007C20AE-7685-82BC-7383-F2CD55A5B821}"/>
              </a:ext>
            </a:extLst>
          </p:cNvPr>
          <p:cNvSpPr txBox="1"/>
          <p:nvPr/>
        </p:nvSpPr>
        <p:spPr>
          <a:xfrm>
            <a:off x="418581" y="2031208"/>
            <a:ext cx="1905000" cy="486672"/>
          </a:xfrm>
          <a:prstGeom prst="rect">
            <a:avLst/>
          </a:prstGeom>
        </p:spPr>
        <p:txBody>
          <a:bodyPr wrap="square" lIns="0" tIns="0" rIns="0" bIns="0" rtlCol="0" anchor="t">
            <a:spAutoFit/>
          </a:bodyPr>
          <a:lstStyle/>
          <a:p>
            <a:pPr marL="0" lvl="0" indent="0" algn="ctr">
              <a:lnSpc>
                <a:spcPts val="4079"/>
              </a:lnSpc>
            </a:pPr>
            <a:r>
              <a:rPr lang="en-GB" sz="2400" dirty="0">
                <a:solidFill>
                  <a:srgbClr val="93282F"/>
                </a:solidFill>
                <a:latin typeface="Glacial Indifference"/>
              </a:rPr>
              <a:t>9</a:t>
            </a:r>
            <a:r>
              <a:rPr lang="el-GR" sz="2400" dirty="0">
                <a:solidFill>
                  <a:srgbClr val="93282F"/>
                </a:solidFill>
                <a:latin typeface="Glacial Indifference"/>
              </a:rPr>
              <a:t>5%</a:t>
            </a:r>
            <a:r>
              <a:rPr lang="en-GB" sz="2400" dirty="0">
                <a:solidFill>
                  <a:srgbClr val="93282F"/>
                </a:solidFill>
                <a:latin typeface="Glacial Indifference"/>
              </a:rPr>
              <a:t> </a:t>
            </a:r>
            <a:r>
              <a:rPr lang="en-US" sz="2400" dirty="0">
                <a:solidFill>
                  <a:srgbClr val="93282F"/>
                </a:solidFill>
                <a:latin typeface="Glacial Indifference"/>
              </a:rPr>
              <a:t>CI</a:t>
            </a:r>
          </a:p>
        </p:txBody>
      </p:sp>
      <p:cxnSp>
        <p:nvCxnSpPr>
          <p:cNvPr id="20" name="Straight Arrow Connector 19">
            <a:extLst>
              <a:ext uri="{FF2B5EF4-FFF2-40B4-BE49-F238E27FC236}">
                <a16:creationId xmlns:a16="http://schemas.microsoft.com/office/drawing/2014/main" id="{3F415C9C-3EFD-7A11-48F3-F3603538F704}"/>
              </a:ext>
            </a:extLst>
          </p:cNvPr>
          <p:cNvCxnSpPr>
            <a:cxnSpLocks/>
          </p:cNvCxnSpPr>
          <p:nvPr/>
        </p:nvCxnSpPr>
        <p:spPr>
          <a:xfrm flipH="1" flipV="1">
            <a:off x="2323581" y="6362700"/>
            <a:ext cx="2078429" cy="1937124"/>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7 2">
            <a:extLst>
              <a:ext uri="{FF2B5EF4-FFF2-40B4-BE49-F238E27FC236}">
                <a16:creationId xmlns:a16="http://schemas.microsoft.com/office/drawing/2014/main" id="{14A0F932-2305-2864-BAD7-B6F22725845E}"/>
              </a:ext>
            </a:extLst>
          </p:cNvPr>
          <p:cNvSpPr txBox="1"/>
          <p:nvPr/>
        </p:nvSpPr>
        <p:spPr>
          <a:xfrm>
            <a:off x="2800090" y="8013345"/>
            <a:ext cx="5200910" cy="1522917"/>
          </a:xfrm>
          <a:prstGeom prst="rect">
            <a:avLst/>
          </a:prstGeom>
        </p:spPr>
        <p:txBody>
          <a:bodyPr wrap="square" lIns="0" tIns="0" rIns="0" bIns="0" rtlCol="0" anchor="t">
            <a:spAutoFit/>
          </a:bodyPr>
          <a:lstStyle/>
          <a:p>
            <a:pPr marL="0" lvl="0" indent="0" algn="ctr">
              <a:lnSpc>
                <a:spcPts val="4079"/>
              </a:lnSpc>
            </a:pPr>
            <a:r>
              <a:rPr lang="en-US" sz="2400" dirty="0">
                <a:solidFill>
                  <a:srgbClr val="93282F"/>
                </a:solidFill>
                <a:latin typeface="Glacial Indifference"/>
              </a:rPr>
              <a:t>Median of</a:t>
            </a:r>
          </a:p>
          <a:p>
            <a:pPr marL="0" lvl="0" indent="0" algn="ctr">
              <a:lnSpc>
                <a:spcPts val="4079"/>
              </a:lnSpc>
            </a:pPr>
            <a:r>
              <a:rPr lang="en-US" sz="2400" dirty="0">
                <a:solidFill>
                  <a:srgbClr val="93282F"/>
                </a:solidFill>
                <a:latin typeface="Glacial Indifference"/>
              </a:rPr>
              <a:t>the bootstrap distribution of the means</a:t>
            </a:r>
          </a:p>
          <a:p>
            <a:pPr marL="0" lvl="0" indent="0" algn="ctr">
              <a:lnSpc>
                <a:spcPts val="4079"/>
              </a:lnSpc>
            </a:pPr>
            <a:r>
              <a:rPr lang="en-US" sz="2400" dirty="0">
                <a:solidFill>
                  <a:srgbClr val="93282F"/>
                </a:solidFill>
                <a:latin typeface="Glacial Indifference"/>
              </a:rPr>
              <a:t>of Sobol’ indices</a:t>
            </a:r>
          </a:p>
        </p:txBody>
      </p:sp>
      <p:sp>
        <p:nvSpPr>
          <p:cNvPr id="2" name="TextBox 7 2">
            <a:extLst>
              <a:ext uri="{FF2B5EF4-FFF2-40B4-BE49-F238E27FC236}">
                <a16:creationId xmlns:a16="http://schemas.microsoft.com/office/drawing/2014/main" id="{DAFECEF2-B081-1D5B-6C36-95F65B72B752}"/>
              </a:ext>
            </a:extLst>
          </p:cNvPr>
          <p:cNvSpPr txBox="1"/>
          <p:nvPr/>
        </p:nvSpPr>
        <p:spPr>
          <a:xfrm>
            <a:off x="12725400" y="7538365"/>
            <a:ext cx="4627690" cy="997132"/>
          </a:xfrm>
          <a:prstGeom prst="rect">
            <a:avLst/>
          </a:prstGeom>
        </p:spPr>
        <p:txBody>
          <a:bodyPr wrap="square" lIns="0" tIns="0" rIns="0" bIns="0" rtlCol="0" anchor="t">
            <a:spAutoFit/>
          </a:bodyPr>
          <a:lstStyle/>
          <a:p>
            <a:pPr marL="0" lvl="0" indent="0" algn="ctr">
              <a:lnSpc>
                <a:spcPts val="4079"/>
              </a:lnSpc>
            </a:pPr>
            <a:r>
              <a:rPr lang="en-US" sz="2400" dirty="0">
                <a:solidFill>
                  <a:srgbClr val="93282F"/>
                </a:solidFill>
                <a:latin typeface="Glacial Indifference"/>
              </a:rPr>
              <a:t>Sobol’ indices</a:t>
            </a:r>
          </a:p>
          <a:p>
            <a:pPr marL="0" lvl="0" indent="0" algn="ctr">
              <a:lnSpc>
                <a:spcPts val="4079"/>
              </a:lnSpc>
            </a:pPr>
            <a:r>
              <a:rPr lang="en-US" sz="2400" dirty="0">
                <a:solidFill>
                  <a:srgbClr val="93282F"/>
                </a:solidFill>
                <a:latin typeface="Glacial Indifference"/>
              </a:rPr>
              <a:t>for each dataset</a:t>
            </a:r>
          </a:p>
        </p:txBody>
      </p:sp>
      <p:cxnSp>
        <p:nvCxnSpPr>
          <p:cNvPr id="4" name="Straight Arrow Connector 3">
            <a:extLst>
              <a:ext uri="{FF2B5EF4-FFF2-40B4-BE49-F238E27FC236}">
                <a16:creationId xmlns:a16="http://schemas.microsoft.com/office/drawing/2014/main" id="{104BF541-FEE9-BDFE-6A1B-5E8D2DE927C7}"/>
              </a:ext>
            </a:extLst>
          </p:cNvPr>
          <p:cNvCxnSpPr>
            <a:cxnSpLocks/>
          </p:cNvCxnSpPr>
          <p:nvPr/>
        </p:nvCxnSpPr>
        <p:spPr>
          <a:xfrm flipH="1" flipV="1">
            <a:off x="13182600" y="5905500"/>
            <a:ext cx="1240229" cy="1632865"/>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A257D2C-3B64-A357-18F9-E3FF51B0C2DC}"/>
              </a:ext>
            </a:extLst>
          </p:cNvPr>
          <p:cNvCxnSpPr>
            <a:cxnSpLocks/>
          </p:cNvCxnSpPr>
          <p:nvPr/>
        </p:nvCxnSpPr>
        <p:spPr>
          <a:xfrm flipH="1" flipV="1">
            <a:off x="14422829" y="6591300"/>
            <a:ext cx="304799" cy="882728"/>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91CC53-173D-011C-B772-B665E23ABE5B}"/>
              </a:ext>
            </a:extLst>
          </p:cNvPr>
          <p:cNvCxnSpPr>
            <a:cxnSpLocks/>
          </p:cNvCxnSpPr>
          <p:nvPr/>
        </p:nvCxnSpPr>
        <p:spPr>
          <a:xfrm flipH="1" flipV="1">
            <a:off x="14684271" y="4000500"/>
            <a:ext cx="348158" cy="3482886"/>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AI-generated content may be incorrect.">
            <a:extLst>
              <a:ext uri="{FF2B5EF4-FFF2-40B4-BE49-F238E27FC236}">
                <a16:creationId xmlns:a16="http://schemas.microsoft.com/office/drawing/2014/main" id="{582135E7-FF60-A0AF-A033-9EB29C743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7647"/>
            <a:ext cx="18288000" cy="7402453"/>
          </a:xfrm>
          <a:prstGeom prst="rect">
            <a:avLst/>
          </a:prstGeom>
        </p:spPr>
      </p:pic>
      <p:sp>
        <p:nvSpPr>
          <p:cNvPr id="5" name="Freeform 33">
            <a:extLst>
              <a:ext uri="{FF2B5EF4-FFF2-40B4-BE49-F238E27FC236}">
                <a16:creationId xmlns:a16="http://schemas.microsoft.com/office/drawing/2014/main" id="{1082A78F-FA26-56FD-D843-01229F69B130}"/>
              </a:ext>
            </a:extLst>
          </p:cNvPr>
          <p:cNvSpPr/>
          <p:nvPr/>
        </p:nvSpPr>
        <p:spPr>
          <a:xfrm flipH="1" flipV="1">
            <a:off x="13006127" y="-38100"/>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Left Brace 1">
            <a:extLst>
              <a:ext uri="{FF2B5EF4-FFF2-40B4-BE49-F238E27FC236}">
                <a16:creationId xmlns:a16="http://schemas.microsoft.com/office/drawing/2014/main" id="{60859E90-FCFF-15DE-DB45-A9E64413C791}"/>
              </a:ext>
            </a:extLst>
          </p:cNvPr>
          <p:cNvSpPr/>
          <p:nvPr/>
        </p:nvSpPr>
        <p:spPr>
          <a:xfrm rot="16200000">
            <a:off x="12649202" y="6438901"/>
            <a:ext cx="762000" cy="1828799"/>
          </a:xfrm>
          <a:prstGeom prst="leftBrace">
            <a:avLst>
              <a:gd name="adj1" fmla="val 0"/>
              <a:gd name="adj2" fmla="val 50000"/>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TextBox 7 2">
            <a:extLst>
              <a:ext uri="{FF2B5EF4-FFF2-40B4-BE49-F238E27FC236}">
                <a16:creationId xmlns:a16="http://schemas.microsoft.com/office/drawing/2014/main" id="{59A1E6F8-BFFB-20EA-EA09-C8D668E51EF3}"/>
              </a:ext>
            </a:extLst>
          </p:cNvPr>
          <p:cNvSpPr txBox="1"/>
          <p:nvPr/>
        </p:nvSpPr>
        <p:spPr>
          <a:xfrm>
            <a:off x="12077702" y="7833864"/>
            <a:ext cx="1905000" cy="486672"/>
          </a:xfrm>
          <a:prstGeom prst="rect">
            <a:avLst/>
          </a:prstGeom>
        </p:spPr>
        <p:txBody>
          <a:bodyPr wrap="square" lIns="0" tIns="0" rIns="0" bIns="0" rtlCol="0" anchor="t">
            <a:spAutoFit/>
          </a:bodyPr>
          <a:lstStyle/>
          <a:p>
            <a:pPr marL="0" lvl="0" indent="0" algn="ctr">
              <a:lnSpc>
                <a:spcPts val="4079"/>
              </a:lnSpc>
            </a:pPr>
            <a:r>
              <a:rPr lang="en-US" sz="2400" dirty="0">
                <a:solidFill>
                  <a:srgbClr val="93282F"/>
                </a:solidFill>
                <a:latin typeface="Glacial Indifference"/>
              </a:rPr>
              <a:t>Due date</a:t>
            </a:r>
          </a:p>
        </p:txBody>
      </p:sp>
    </p:spTree>
    <p:extLst>
      <p:ext uri="{BB962C8B-B14F-4D97-AF65-F5344CB8AC3E}">
        <p14:creationId xmlns:p14="http://schemas.microsoft.com/office/powerpoint/2010/main" val="2639003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different colored lines&#10;&#10;AI-generated content may be incorrect.">
            <a:extLst>
              <a:ext uri="{FF2B5EF4-FFF2-40B4-BE49-F238E27FC236}">
                <a16:creationId xmlns:a16="http://schemas.microsoft.com/office/drawing/2014/main" id="{5EAC7C9B-848D-2F01-F56E-B1443961F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5205187"/>
            <a:ext cx="12649200" cy="5120030"/>
          </a:xfrm>
          <a:prstGeom prst="rect">
            <a:avLst/>
          </a:prstGeom>
        </p:spPr>
      </p:pic>
      <p:pic>
        <p:nvPicPr>
          <p:cNvPr id="11" name="Picture 10" descr="A graph of a graph&#10;&#10;AI-generated content may be incorrect.">
            <a:extLst>
              <a:ext uri="{FF2B5EF4-FFF2-40B4-BE49-F238E27FC236}">
                <a16:creationId xmlns:a16="http://schemas.microsoft.com/office/drawing/2014/main" id="{33689AEC-9431-F45F-73C2-7811780DA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4961" y="1511300"/>
            <a:ext cx="11582400" cy="3766438"/>
          </a:xfrm>
          <a:prstGeom prst="rect">
            <a:avLst/>
          </a:prstGeom>
        </p:spPr>
      </p:pic>
      <p:sp>
        <p:nvSpPr>
          <p:cNvPr id="13" name="Freeform 5">
            <a:extLst>
              <a:ext uri="{FF2B5EF4-FFF2-40B4-BE49-F238E27FC236}">
                <a16:creationId xmlns:a16="http://schemas.microsoft.com/office/drawing/2014/main" id="{B6B38FB6-2434-FBC9-B261-4AACD78FF08B}"/>
              </a:ext>
            </a:extLst>
          </p:cNvPr>
          <p:cNvSpPr/>
          <p:nvPr/>
        </p:nvSpPr>
        <p:spPr>
          <a:xfrm rot="10800000">
            <a:off x="-152400" y="-114300"/>
            <a:ext cx="2209800" cy="327660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 name="TextBox 34">
            <a:extLst>
              <a:ext uri="{FF2B5EF4-FFF2-40B4-BE49-F238E27FC236}">
                <a16:creationId xmlns:a16="http://schemas.microsoft.com/office/drawing/2014/main" id="{1131107A-44A2-91F7-6778-E380E86FF108}"/>
              </a:ext>
            </a:extLst>
          </p:cNvPr>
          <p:cNvSpPr txBox="1"/>
          <p:nvPr/>
        </p:nvSpPr>
        <p:spPr>
          <a:xfrm>
            <a:off x="4343400" y="63500"/>
            <a:ext cx="9305384" cy="1263166"/>
          </a:xfrm>
          <a:prstGeom prst="rect">
            <a:avLst/>
          </a:prstGeom>
        </p:spPr>
        <p:txBody>
          <a:bodyPr wrap="square" lIns="0" tIns="0" rIns="0" bIns="0" rtlCol="0" anchor="t">
            <a:spAutoFit/>
          </a:bodyPr>
          <a:lstStyle/>
          <a:p>
            <a:pPr marL="0" lvl="0" indent="0" algn="ctr">
              <a:lnSpc>
                <a:spcPts val="10080"/>
              </a:lnSpc>
              <a:spcBef>
                <a:spcPct val="0"/>
              </a:spcBef>
            </a:pPr>
            <a:r>
              <a:rPr lang="en-US" sz="8000" dirty="0">
                <a:solidFill>
                  <a:srgbClr val="93282F"/>
                </a:solidFill>
                <a:latin typeface="Cormorant Garamond Bold Italics"/>
              </a:rPr>
              <a:t>Parsimony</a:t>
            </a:r>
          </a:p>
        </p:txBody>
      </p:sp>
      <p:cxnSp>
        <p:nvCxnSpPr>
          <p:cNvPr id="3" name="Straight Arrow Connector 2">
            <a:extLst>
              <a:ext uri="{FF2B5EF4-FFF2-40B4-BE49-F238E27FC236}">
                <a16:creationId xmlns:a16="http://schemas.microsoft.com/office/drawing/2014/main" id="{60494888-02F7-A502-F0F4-2434E68246BB}"/>
              </a:ext>
            </a:extLst>
          </p:cNvPr>
          <p:cNvCxnSpPr>
            <a:cxnSpLocks/>
          </p:cNvCxnSpPr>
          <p:nvPr/>
        </p:nvCxnSpPr>
        <p:spPr>
          <a:xfrm flipV="1">
            <a:off x="3200400" y="8648700"/>
            <a:ext cx="1295400" cy="609600"/>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7 2">
            <a:extLst>
              <a:ext uri="{FF2B5EF4-FFF2-40B4-BE49-F238E27FC236}">
                <a16:creationId xmlns:a16="http://schemas.microsoft.com/office/drawing/2014/main" id="{9B4C7668-73A8-8CEF-75BA-F8E88E787F5B}"/>
              </a:ext>
            </a:extLst>
          </p:cNvPr>
          <p:cNvSpPr txBox="1"/>
          <p:nvPr/>
        </p:nvSpPr>
        <p:spPr>
          <a:xfrm>
            <a:off x="0" y="9250685"/>
            <a:ext cx="4191518" cy="997132"/>
          </a:xfrm>
          <a:prstGeom prst="rect">
            <a:avLst/>
          </a:prstGeom>
        </p:spPr>
        <p:txBody>
          <a:bodyPr wrap="square" lIns="0" tIns="0" rIns="0" bIns="0" rtlCol="0" anchor="t">
            <a:spAutoFit/>
          </a:bodyPr>
          <a:lstStyle/>
          <a:p>
            <a:pPr marL="0" lvl="0" indent="0" algn="ctr">
              <a:lnSpc>
                <a:spcPts val="4079"/>
              </a:lnSpc>
            </a:pPr>
            <a:r>
              <a:rPr lang="en-US" sz="2400" dirty="0">
                <a:solidFill>
                  <a:srgbClr val="93282F"/>
                </a:solidFill>
                <a:latin typeface="Glacial Indifference"/>
              </a:rPr>
              <a:t>HC is insignificant</a:t>
            </a:r>
          </a:p>
          <a:p>
            <a:pPr marL="0" lvl="0" indent="0" algn="ctr">
              <a:lnSpc>
                <a:spcPts val="4079"/>
              </a:lnSpc>
            </a:pPr>
            <a:r>
              <a:rPr lang="en-US" sz="2400" dirty="0">
                <a:solidFill>
                  <a:srgbClr val="93282F"/>
                </a:solidFill>
                <a:latin typeface="Glacial Indifference"/>
              </a:rPr>
              <a:t>throughout the whole gestation</a:t>
            </a:r>
          </a:p>
        </p:txBody>
      </p:sp>
      <p:sp>
        <p:nvSpPr>
          <p:cNvPr id="12" name="TextBox 7 2">
            <a:extLst>
              <a:ext uri="{FF2B5EF4-FFF2-40B4-BE49-F238E27FC236}">
                <a16:creationId xmlns:a16="http://schemas.microsoft.com/office/drawing/2014/main" id="{DE388556-5C03-E3D1-DFF1-C05BDAEA5964}"/>
              </a:ext>
            </a:extLst>
          </p:cNvPr>
          <p:cNvSpPr txBox="1"/>
          <p:nvPr/>
        </p:nvSpPr>
        <p:spPr>
          <a:xfrm>
            <a:off x="28165" y="4753259"/>
            <a:ext cx="4191518" cy="1522917"/>
          </a:xfrm>
          <a:prstGeom prst="rect">
            <a:avLst/>
          </a:prstGeom>
        </p:spPr>
        <p:txBody>
          <a:bodyPr wrap="square" lIns="0" tIns="0" rIns="0" bIns="0" rtlCol="0" anchor="t">
            <a:spAutoFit/>
          </a:bodyPr>
          <a:lstStyle/>
          <a:p>
            <a:pPr marL="0" lvl="0" indent="0" algn="ctr">
              <a:lnSpc>
                <a:spcPts val="4079"/>
              </a:lnSpc>
            </a:pPr>
            <a:r>
              <a:rPr lang="en-US" sz="2400" dirty="0">
                <a:solidFill>
                  <a:srgbClr val="93282F"/>
                </a:solidFill>
                <a:latin typeface="Glacial Indifference"/>
              </a:rPr>
              <a:t>AC and FL</a:t>
            </a:r>
          </a:p>
          <a:p>
            <a:pPr marL="0" lvl="0" indent="0" algn="ctr">
              <a:lnSpc>
                <a:spcPts val="4079"/>
              </a:lnSpc>
            </a:pPr>
            <a:r>
              <a:rPr lang="en-US" sz="2400" dirty="0">
                <a:solidFill>
                  <a:srgbClr val="93282F"/>
                </a:solidFill>
                <a:latin typeface="Glacial Indifference"/>
              </a:rPr>
              <a:t>are almost identical</a:t>
            </a:r>
          </a:p>
          <a:p>
            <a:pPr marL="0" lvl="0" indent="0" algn="ctr">
              <a:lnSpc>
                <a:spcPts val="4079"/>
              </a:lnSpc>
            </a:pPr>
            <a:r>
              <a:rPr lang="en-US" sz="2400" dirty="0">
                <a:solidFill>
                  <a:srgbClr val="93282F"/>
                </a:solidFill>
                <a:latin typeface="Glacial Indifference"/>
              </a:rPr>
              <a:t>throughout the gestation</a:t>
            </a:r>
          </a:p>
        </p:txBody>
      </p:sp>
      <p:cxnSp>
        <p:nvCxnSpPr>
          <p:cNvPr id="14" name="Straight Arrow Connector 13">
            <a:extLst>
              <a:ext uri="{FF2B5EF4-FFF2-40B4-BE49-F238E27FC236}">
                <a16:creationId xmlns:a16="http://schemas.microsoft.com/office/drawing/2014/main" id="{C8AF8845-6098-224F-080D-5B152ACB58C0}"/>
              </a:ext>
            </a:extLst>
          </p:cNvPr>
          <p:cNvCxnSpPr>
            <a:cxnSpLocks/>
          </p:cNvCxnSpPr>
          <p:nvPr/>
        </p:nvCxnSpPr>
        <p:spPr>
          <a:xfrm flipV="1">
            <a:off x="3250639" y="3472573"/>
            <a:ext cx="1473761" cy="1805165"/>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E95DD8-AD04-290A-184E-230D32DD7219}"/>
              </a:ext>
            </a:extLst>
          </p:cNvPr>
          <p:cNvCxnSpPr>
            <a:cxnSpLocks/>
          </p:cNvCxnSpPr>
          <p:nvPr/>
        </p:nvCxnSpPr>
        <p:spPr>
          <a:xfrm>
            <a:off x="3454961" y="6332155"/>
            <a:ext cx="1269439" cy="1403228"/>
          </a:xfrm>
          <a:prstGeom prst="straightConnector1">
            <a:avLst/>
          </a:prstGeom>
          <a:ln w="57150">
            <a:solidFill>
              <a:srgbClr val="6B1E1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994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CB9C2-7195-C2B4-4F8E-CD3A3CA952A9}"/>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B9E43D52-FF2F-F575-732B-31E94D90F561}"/>
              </a:ext>
            </a:extLst>
          </p:cNvPr>
          <p:cNvSpPr/>
          <p:nvPr/>
        </p:nvSpPr>
        <p:spPr>
          <a:xfrm>
            <a:off x="15392401" y="-38100"/>
            <a:ext cx="2971800" cy="3886200"/>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TextBox 9">
            <a:extLst>
              <a:ext uri="{FF2B5EF4-FFF2-40B4-BE49-F238E27FC236}">
                <a16:creationId xmlns:a16="http://schemas.microsoft.com/office/drawing/2014/main" id="{6DCC45DC-98EE-88B2-78DF-68C3D148D78C}"/>
              </a:ext>
            </a:extLst>
          </p:cNvPr>
          <p:cNvSpPr txBox="1"/>
          <p:nvPr/>
        </p:nvSpPr>
        <p:spPr>
          <a:xfrm>
            <a:off x="1585800" y="0"/>
            <a:ext cx="12185890" cy="2529219"/>
          </a:xfrm>
          <a:prstGeom prst="rect">
            <a:avLst/>
          </a:prstGeom>
        </p:spPr>
        <p:txBody>
          <a:bodyPr wrap="square" lIns="0" tIns="0" rIns="0" bIns="0" rtlCol="0" anchor="t">
            <a:spAutoFit/>
          </a:bodyPr>
          <a:lstStyle/>
          <a:p>
            <a:pPr>
              <a:lnSpc>
                <a:spcPts val="10080"/>
              </a:lnSpc>
              <a:spcBef>
                <a:spcPct val="0"/>
              </a:spcBef>
            </a:pPr>
            <a:r>
              <a:rPr lang="en-US" sz="7200" b="1" dirty="0">
                <a:solidFill>
                  <a:srgbClr val="93282F"/>
                </a:solidFill>
                <a:latin typeface="Cormorant Garamond Bold"/>
              </a:rPr>
              <a:t>Summary of key findings</a:t>
            </a:r>
          </a:p>
          <a:p>
            <a:pPr marL="0" lvl="0" indent="0" algn="ctr">
              <a:lnSpc>
                <a:spcPts val="10080"/>
              </a:lnSpc>
              <a:spcBef>
                <a:spcPct val="0"/>
              </a:spcBef>
            </a:pPr>
            <a:endParaRPr lang="en-US" sz="7200" b="1" dirty="0">
              <a:solidFill>
                <a:srgbClr val="93282F"/>
              </a:solidFill>
              <a:latin typeface="Cormorant Garamond Bold"/>
            </a:endParaRPr>
          </a:p>
        </p:txBody>
      </p:sp>
      <p:sp>
        <p:nvSpPr>
          <p:cNvPr id="29" name="Freeform 6">
            <a:extLst>
              <a:ext uri="{FF2B5EF4-FFF2-40B4-BE49-F238E27FC236}">
                <a16:creationId xmlns:a16="http://schemas.microsoft.com/office/drawing/2014/main" id="{C12E1E4A-CD51-CD41-C47F-FFDD0B467AC2}"/>
              </a:ext>
            </a:extLst>
          </p:cNvPr>
          <p:cNvSpPr/>
          <p:nvPr/>
        </p:nvSpPr>
        <p:spPr>
          <a:xfrm>
            <a:off x="607306" y="266700"/>
            <a:ext cx="842787" cy="84278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30" name="TextBox 7">
            <a:extLst>
              <a:ext uri="{FF2B5EF4-FFF2-40B4-BE49-F238E27FC236}">
                <a16:creationId xmlns:a16="http://schemas.microsoft.com/office/drawing/2014/main" id="{5742772E-7445-F4C0-8264-2E4C8778715C}"/>
              </a:ext>
            </a:extLst>
          </p:cNvPr>
          <p:cNvSpPr txBox="1"/>
          <p:nvPr/>
        </p:nvSpPr>
        <p:spPr>
          <a:xfrm>
            <a:off x="686317" y="286453"/>
            <a:ext cx="684764" cy="744023"/>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B2</a:t>
            </a:r>
          </a:p>
        </p:txBody>
      </p:sp>
      <p:sp>
        <p:nvSpPr>
          <p:cNvPr id="41" name="Freeform 4">
            <a:extLst>
              <a:ext uri="{FF2B5EF4-FFF2-40B4-BE49-F238E27FC236}">
                <a16:creationId xmlns:a16="http://schemas.microsoft.com/office/drawing/2014/main" id="{AC359D74-351C-4D8B-37BE-1FE94D9CDAB1}"/>
              </a:ext>
            </a:extLst>
          </p:cNvPr>
          <p:cNvSpPr/>
          <p:nvPr/>
        </p:nvSpPr>
        <p:spPr>
          <a:xfrm flipV="1">
            <a:off x="-76200" y="7432586"/>
            <a:ext cx="4478210" cy="2968714"/>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A85040A8-14EE-D445-B5EC-248704E01CE0}"/>
              </a:ext>
            </a:extLst>
          </p:cNvPr>
          <p:cNvSpPr txBox="1"/>
          <p:nvPr/>
        </p:nvSpPr>
        <p:spPr>
          <a:xfrm>
            <a:off x="9560692" y="7530610"/>
            <a:ext cx="3886200" cy="1692836"/>
          </a:xfrm>
          <a:prstGeom prst="rect">
            <a:avLst/>
          </a:prstGeom>
          <a:noFill/>
        </p:spPr>
        <p:txBody>
          <a:bodyPr wrap="square" rtlCol="0">
            <a:spAutoFit/>
          </a:bodyPr>
          <a:lstStyle/>
          <a:p>
            <a:pPr lvl="0" algn="ctr">
              <a:lnSpc>
                <a:spcPct val="150000"/>
              </a:lnSpc>
            </a:pPr>
            <a:r>
              <a:rPr lang="en-GB" sz="2400" dirty="0">
                <a:solidFill>
                  <a:srgbClr val="93282F"/>
                </a:solidFill>
                <a:latin typeface="Glacial Indifference"/>
              </a:rPr>
              <a:t>Only two of the formulas</a:t>
            </a:r>
          </a:p>
          <a:p>
            <a:pPr lvl="0" algn="ctr">
              <a:lnSpc>
                <a:spcPct val="150000"/>
              </a:lnSpc>
            </a:pPr>
            <a:r>
              <a:rPr lang="en-GB" sz="2400" dirty="0">
                <a:solidFill>
                  <a:srgbClr val="93282F"/>
                </a:solidFill>
                <a:latin typeface="Glacial Indifference"/>
              </a:rPr>
              <a:t>have a dominant parameter</a:t>
            </a:r>
          </a:p>
          <a:p>
            <a:pPr lvl="0" algn="ctr">
              <a:lnSpc>
                <a:spcPct val="150000"/>
              </a:lnSpc>
            </a:pPr>
            <a:r>
              <a:rPr lang="en-GB" sz="2400" dirty="0">
                <a:solidFill>
                  <a:srgbClr val="93282F"/>
                </a:solidFill>
                <a:latin typeface="Glacial Indifference"/>
              </a:rPr>
              <a:t>throughout the gestation </a:t>
            </a:r>
          </a:p>
        </p:txBody>
      </p:sp>
      <p:sp>
        <p:nvSpPr>
          <p:cNvPr id="32" name="TextBox 31">
            <a:extLst>
              <a:ext uri="{FF2B5EF4-FFF2-40B4-BE49-F238E27FC236}">
                <a16:creationId xmlns:a16="http://schemas.microsoft.com/office/drawing/2014/main" id="{610F2F9C-371A-A903-DAD7-6369AC9A88D0}"/>
              </a:ext>
            </a:extLst>
          </p:cNvPr>
          <p:cNvSpPr txBox="1"/>
          <p:nvPr/>
        </p:nvSpPr>
        <p:spPr>
          <a:xfrm>
            <a:off x="8758185" y="2554781"/>
            <a:ext cx="5491215" cy="1138838"/>
          </a:xfrm>
          <a:prstGeom prst="rect">
            <a:avLst/>
          </a:prstGeom>
          <a:noFill/>
        </p:spPr>
        <p:txBody>
          <a:bodyPr wrap="square" rtlCol="0">
            <a:spAutoFit/>
          </a:bodyPr>
          <a:lstStyle/>
          <a:p>
            <a:pPr marL="0" lvl="0" indent="0" algn="ctr">
              <a:lnSpc>
                <a:spcPct val="150000"/>
              </a:lnSpc>
            </a:pPr>
            <a:r>
              <a:rPr lang="en-GB" sz="2400" dirty="0">
                <a:solidFill>
                  <a:srgbClr val="93282F"/>
                </a:solidFill>
                <a:latin typeface="Glacial Indifference"/>
              </a:rPr>
              <a:t>Half of the formulas include at least one parameter with minimal contribution</a:t>
            </a:r>
            <a:endParaRPr lang="en-US" sz="2400" dirty="0">
              <a:solidFill>
                <a:srgbClr val="93282F"/>
              </a:solidFill>
              <a:latin typeface="Glacial Indifference"/>
            </a:endParaRPr>
          </a:p>
        </p:txBody>
      </p:sp>
      <p:pic>
        <p:nvPicPr>
          <p:cNvPr id="3" name="Picture 2" descr="A piggy bank with a coin in it&#10;&#10;AI-generated content may be incorrect.">
            <a:extLst>
              <a:ext uri="{FF2B5EF4-FFF2-40B4-BE49-F238E27FC236}">
                <a16:creationId xmlns:a16="http://schemas.microsoft.com/office/drawing/2014/main" id="{050B50E2-0852-2761-D5A4-B38C18D79B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29478" y="2247900"/>
            <a:ext cx="1752602" cy="1752600"/>
          </a:xfrm>
          <a:prstGeom prst="rect">
            <a:avLst/>
          </a:prstGeom>
        </p:spPr>
      </p:pic>
      <p:pic>
        <p:nvPicPr>
          <p:cNvPr id="4" name="Picture 3" descr="A red figure with hands on hips and a group of people&#10;&#10;AI-generated content may be incorrect.">
            <a:extLst>
              <a:ext uri="{FF2B5EF4-FFF2-40B4-BE49-F238E27FC236}">
                <a16:creationId xmlns:a16="http://schemas.microsoft.com/office/drawing/2014/main" id="{CDC026CF-EF99-3F18-8867-E6A16119FE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60794" y="7530610"/>
            <a:ext cx="1795416" cy="1795416"/>
          </a:xfrm>
          <a:prstGeom prst="rect">
            <a:avLst/>
          </a:prstGeom>
        </p:spPr>
      </p:pic>
      <p:sp>
        <p:nvSpPr>
          <p:cNvPr id="6" name="TextBox 5">
            <a:extLst>
              <a:ext uri="{FF2B5EF4-FFF2-40B4-BE49-F238E27FC236}">
                <a16:creationId xmlns:a16="http://schemas.microsoft.com/office/drawing/2014/main" id="{71FF7932-01ED-3C51-7C57-D2107C86C6F9}"/>
              </a:ext>
            </a:extLst>
          </p:cNvPr>
          <p:cNvSpPr txBox="1"/>
          <p:nvPr/>
        </p:nvSpPr>
        <p:spPr>
          <a:xfrm>
            <a:off x="2971800" y="4900546"/>
            <a:ext cx="4640354" cy="1692836"/>
          </a:xfrm>
          <a:prstGeom prst="rect">
            <a:avLst/>
          </a:prstGeom>
          <a:noFill/>
        </p:spPr>
        <p:txBody>
          <a:bodyPr wrap="square" rtlCol="0">
            <a:spAutoFit/>
          </a:bodyPr>
          <a:lstStyle/>
          <a:p>
            <a:pPr lvl="0" algn="ctr">
              <a:lnSpc>
                <a:spcPct val="150000"/>
              </a:lnSpc>
            </a:pPr>
            <a:r>
              <a:rPr lang="en-GB" sz="2400" dirty="0">
                <a:solidFill>
                  <a:srgbClr val="93282F"/>
                </a:solidFill>
                <a:latin typeface="Glacial Indifference"/>
              </a:rPr>
              <a:t>AC is insignificant in 4%</a:t>
            </a:r>
          </a:p>
          <a:p>
            <a:pPr lvl="0" algn="ctr">
              <a:lnSpc>
                <a:spcPct val="150000"/>
              </a:lnSpc>
            </a:pPr>
            <a:r>
              <a:rPr lang="en-GB" sz="2400" dirty="0">
                <a:solidFill>
                  <a:srgbClr val="93282F"/>
                </a:solidFill>
                <a:latin typeface="Glacial Indifference"/>
              </a:rPr>
              <a:t>of the formulas that it appears in </a:t>
            </a:r>
          </a:p>
          <a:p>
            <a:pPr lvl="0" algn="ctr">
              <a:lnSpc>
                <a:spcPct val="150000"/>
              </a:lnSpc>
            </a:pPr>
            <a:r>
              <a:rPr lang="en-GB" sz="2400" dirty="0">
                <a:solidFill>
                  <a:srgbClr val="93282F"/>
                </a:solidFill>
                <a:latin typeface="Glacial Indifference"/>
              </a:rPr>
              <a:t>(HC: 20%, BPD: 33%, and FL: 37%)</a:t>
            </a:r>
          </a:p>
        </p:txBody>
      </p:sp>
      <p:pic>
        <p:nvPicPr>
          <p:cNvPr id="5" name="Picture 4" descr="A red recycle bin with a recycle symbol on it&#10;&#10;AI-generated content may be incorrect.">
            <a:extLst>
              <a:ext uri="{FF2B5EF4-FFF2-40B4-BE49-F238E27FC236}">
                <a16:creationId xmlns:a16="http://schemas.microsoft.com/office/drawing/2014/main" id="{5B2A8535-63E7-9763-32BC-5D2E8C433D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06478" y="4922165"/>
            <a:ext cx="1649598" cy="1649598"/>
          </a:xfrm>
          <a:prstGeom prst="rect">
            <a:avLst/>
          </a:prstGeom>
        </p:spPr>
      </p:pic>
    </p:spTree>
    <p:extLst>
      <p:ext uri="{BB962C8B-B14F-4D97-AF65-F5344CB8AC3E}">
        <p14:creationId xmlns:p14="http://schemas.microsoft.com/office/powerpoint/2010/main" val="161579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n ultrasound of a fetus&#10;&#10;AI-generated content may be incorrect.">
            <a:extLst>
              <a:ext uri="{FF2B5EF4-FFF2-40B4-BE49-F238E27FC236}">
                <a16:creationId xmlns:a16="http://schemas.microsoft.com/office/drawing/2014/main" id="{919A5117-8A92-E977-8536-801559D2C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980" y="1"/>
            <a:ext cx="14876040" cy="10286998"/>
          </a:xfrm>
          <a:prstGeom prst="rect">
            <a:avLst/>
          </a:prstGeom>
        </p:spPr>
      </p:pic>
    </p:spTree>
    <p:extLst>
      <p:ext uri="{BB962C8B-B14F-4D97-AF65-F5344CB8AC3E}">
        <p14:creationId xmlns:p14="http://schemas.microsoft.com/office/powerpoint/2010/main" val="394921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A5DA6D-DF1A-C0B3-352E-D3C954CB2BA7}"/>
              </a:ext>
            </a:extLst>
          </p:cNvPr>
          <p:cNvSpPr txBox="1"/>
          <p:nvPr/>
        </p:nvSpPr>
        <p:spPr>
          <a:xfrm>
            <a:off x="7628540" y="5753100"/>
            <a:ext cx="9156663" cy="2246834"/>
          </a:xfrm>
          <a:prstGeom prst="rect">
            <a:avLst/>
          </a:prstGeom>
          <a:noFill/>
        </p:spPr>
        <p:txBody>
          <a:bodyPr wrap="square" rtlCol="0">
            <a:spAutoFit/>
          </a:bodyPr>
          <a:lstStyle/>
          <a:p>
            <a:pPr algn="ctr">
              <a:lnSpc>
                <a:spcPct val="150000"/>
              </a:lnSpc>
            </a:pPr>
            <a:r>
              <a:rPr lang="en-GB" sz="2400" dirty="0">
                <a:solidFill>
                  <a:srgbClr val="93282F"/>
                </a:solidFill>
                <a:latin typeface="Glacial Indifference"/>
              </a:rPr>
              <a:t>66% of the formulas exhibit a crossover in parameter importance</a:t>
            </a:r>
          </a:p>
          <a:p>
            <a:pPr algn="ctr">
              <a:lnSpc>
                <a:spcPct val="150000"/>
              </a:lnSpc>
            </a:pPr>
            <a:r>
              <a:rPr lang="en-GB" sz="2400" dirty="0">
                <a:solidFill>
                  <a:srgbClr val="93282F"/>
                </a:solidFill>
                <a:latin typeface="Glacial Indifference"/>
              </a:rPr>
              <a:t>over the course of gestation</a:t>
            </a:r>
          </a:p>
          <a:p>
            <a:pPr algn="ctr">
              <a:lnSpc>
                <a:spcPct val="150000"/>
              </a:lnSpc>
            </a:pPr>
            <a:r>
              <a:rPr lang="en-GB" sz="2400" dirty="0">
                <a:solidFill>
                  <a:srgbClr val="93282F"/>
                </a:solidFill>
                <a:latin typeface="Glacial Indifference"/>
              </a:rPr>
              <a:t>i.e., some transition from low‑to‑high significance,</a:t>
            </a:r>
          </a:p>
          <a:p>
            <a:pPr algn="ctr">
              <a:lnSpc>
                <a:spcPct val="150000"/>
              </a:lnSpc>
            </a:pPr>
            <a:r>
              <a:rPr lang="en-GB" sz="2400" dirty="0">
                <a:solidFill>
                  <a:srgbClr val="93282F"/>
                </a:solidFill>
                <a:latin typeface="Glacial Indifference"/>
              </a:rPr>
              <a:t>while others decline from high to low</a:t>
            </a:r>
          </a:p>
        </p:txBody>
      </p:sp>
      <p:sp>
        <p:nvSpPr>
          <p:cNvPr id="3" name="TextBox 2">
            <a:extLst>
              <a:ext uri="{FF2B5EF4-FFF2-40B4-BE49-F238E27FC236}">
                <a16:creationId xmlns:a16="http://schemas.microsoft.com/office/drawing/2014/main" id="{9296C679-B754-A678-3AB3-AD047FA99ECA}"/>
              </a:ext>
            </a:extLst>
          </p:cNvPr>
          <p:cNvSpPr txBox="1"/>
          <p:nvPr/>
        </p:nvSpPr>
        <p:spPr>
          <a:xfrm>
            <a:off x="799151" y="2081252"/>
            <a:ext cx="8344849" cy="2141035"/>
          </a:xfrm>
          <a:prstGeom prst="rect">
            <a:avLst/>
          </a:prstGeom>
          <a:noFill/>
        </p:spPr>
        <p:txBody>
          <a:bodyPr wrap="square" rtlCol="0">
            <a:spAutoFit/>
          </a:bodyPr>
          <a:lstStyle/>
          <a:p>
            <a:pPr marL="0" lvl="0" indent="0" algn="ctr">
              <a:lnSpc>
                <a:spcPts val="4079"/>
              </a:lnSpc>
            </a:pPr>
            <a:r>
              <a:rPr lang="en-GB" sz="2400" dirty="0">
                <a:solidFill>
                  <a:srgbClr val="93282F"/>
                </a:solidFill>
                <a:latin typeface="Glacial Indifference"/>
              </a:rPr>
              <a:t>AC is considered a crucial parameter</a:t>
            </a:r>
          </a:p>
          <a:p>
            <a:pPr marL="0" lvl="0" indent="0" algn="ctr">
              <a:lnSpc>
                <a:spcPts val="4079"/>
              </a:lnSpc>
            </a:pPr>
            <a:r>
              <a:rPr lang="en-GB" sz="2400" dirty="0">
                <a:solidFill>
                  <a:srgbClr val="93282F"/>
                </a:solidFill>
                <a:latin typeface="Glacial Indifference"/>
              </a:rPr>
              <a:t>in fetal weight estimation</a:t>
            </a:r>
            <a:endParaRPr lang="en-US" sz="2400" dirty="0">
              <a:solidFill>
                <a:srgbClr val="93282F"/>
              </a:solidFill>
              <a:latin typeface="Glacial Indifference"/>
            </a:endParaRPr>
          </a:p>
          <a:p>
            <a:pPr marL="0" lvl="0" indent="0" algn="ctr">
              <a:lnSpc>
                <a:spcPts val="4079"/>
              </a:lnSpc>
            </a:pPr>
            <a:r>
              <a:rPr lang="en-US" sz="2400" dirty="0">
                <a:solidFill>
                  <a:srgbClr val="93282F"/>
                </a:solidFill>
                <a:latin typeface="Glacial Indifference"/>
              </a:rPr>
              <a:t>however, its contribution depends on</a:t>
            </a:r>
          </a:p>
          <a:p>
            <a:pPr marL="0" lvl="0" indent="0" algn="ctr">
              <a:lnSpc>
                <a:spcPts val="4079"/>
              </a:lnSpc>
            </a:pPr>
            <a:r>
              <a:rPr lang="en-US" sz="2400" dirty="0">
                <a:solidFill>
                  <a:srgbClr val="93282F"/>
                </a:solidFill>
                <a:latin typeface="Glacial Indifference"/>
              </a:rPr>
              <a:t>both the choice of the formula and the gestation age</a:t>
            </a:r>
            <a:endParaRPr lang="en-GB" sz="2400" dirty="0">
              <a:solidFill>
                <a:srgbClr val="93282F"/>
              </a:solidFill>
              <a:latin typeface="Glacial Indifference"/>
            </a:endParaRPr>
          </a:p>
        </p:txBody>
      </p:sp>
      <p:pic>
        <p:nvPicPr>
          <p:cNvPr id="6" name="Graphic 5">
            <a:extLst>
              <a:ext uri="{FF2B5EF4-FFF2-40B4-BE49-F238E27FC236}">
                <a16:creationId xmlns:a16="http://schemas.microsoft.com/office/drawing/2014/main" id="{41C834F3-7FB8-E49D-5B9F-76DDA60C87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7575" y="5448300"/>
            <a:ext cx="3048000" cy="3048000"/>
          </a:xfrm>
          <a:prstGeom prst="rect">
            <a:avLst/>
          </a:prstGeom>
        </p:spPr>
      </p:pic>
      <p:pic>
        <p:nvPicPr>
          <p:cNvPr id="5" name="Picture 4" descr="A black background with red lines on the side of the body&#10;&#10;AI-generated content may be incorrect.">
            <a:extLst>
              <a:ext uri="{FF2B5EF4-FFF2-40B4-BE49-F238E27FC236}">
                <a16:creationId xmlns:a16="http://schemas.microsoft.com/office/drawing/2014/main" id="{6B4E6A79-7EB1-AB34-78FB-913C4C94A3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3707" y="2168605"/>
            <a:ext cx="1966328" cy="1966328"/>
          </a:xfrm>
          <a:prstGeom prst="rect">
            <a:avLst/>
          </a:prstGeom>
        </p:spPr>
      </p:pic>
      <p:sp>
        <p:nvSpPr>
          <p:cNvPr id="4" name="Freeform 2">
            <a:extLst>
              <a:ext uri="{FF2B5EF4-FFF2-40B4-BE49-F238E27FC236}">
                <a16:creationId xmlns:a16="http://schemas.microsoft.com/office/drawing/2014/main" id="{F2CB40C6-5221-AC13-8631-FE3BEA770948}"/>
              </a:ext>
            </a:extLst>
          </p:cNvPr>
          <p:cNvSpPr/>
          <p:nvPr/>
        </p:nvSpPr>
        <p:spPr>
          <a:xfrm>
            <a:off x="-152400" y="72966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5">
            <a:extLst>
              <a:ext uri="{FF2B5EF4-FFF2-40B4-BE49-F238E27FC236}">
                <a16:creationId xmlns:a16="http://schemas.microsoft.com/office/drawing/2014/main" id="{9B7356D6-BD0C-5D23-3F59-9B9911E4440D}"/>
              </a:ext>
            </a:extLst>
          </p:cNvPr>
          <p:cNvSpPr/>
          <p:nvPr/>
        </p:nvSpPr>
        <p:spPr>
          <a:xfrm>
            <a:off x="14663994" y="-3810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150442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2C80-655B-0063-1032-9C4E18483CA7}"/>
            </a:ext>
          </a:extLst>
        </p:cNvPr>
        <p:cNvGrpSpPr/>
        <p:nvPr/>
      </p:nvGrpSpPr>
      <p:grpSpPr>
        <a:xfrm>
          <a:off x="0" y="0"/>
          <a:ext cx="0" cy="0"/>
          <a:chOff x="0" y="0"/>
          <a:chExt cx="0" cy="0"/>
        </a:xfrm>
      </p:grpSpPr>
      <p:pic>
        <p:nvPicPr>
          <p:cNvPr id="8" name="Picture 7" descr="A logo with arrows in a circle&#10;&#10;AI-generated content may be incorrect.">
            <a:extLst>
              <a:ext uri="{FF2B5EF4-FFF2-40B4-BE49-F238E27FC236}">
                <a16:creationId xmlns:a16="http://schemas.microsoft.com/office/drawing/2014/main" id="{59FB526F-E5A9-2F8D-6D1B-A82E1B423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3796" y="7003407"/>
            <a:ext cx="1972372" cy="1972370"/>
          </a:xfrm>
          <a:prstGeom prst="rect">
            <a:avLst/>
          </a:prstGeom>
        </p:spPr>
      </p:pic>
      <p:pic>
        <p:nvPicPr>
          <p:cNvPr id="4" name="Picture 3" descr="A hand pointing at a check box&#10;&#10;AI-generated content may be incorrect.">
            <a:extLst>
              <a:ext uri="{FF2B5EF4-FFF2-40B4-BE49-F238E27FC236}">
                <a16:creationId xmlns:a16="http://schemas.microsoft.com/office/drawing/2014/main" id="{12C6C625-59BE-A7A6-674A-64CA31D712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2953" y="1777297"/>
            <a:ext cx="1876204" cy="1876204"/>
          </a:xfrm>
          <a:prstGeom prst="rect">
            <a:avLst/>
          </a:prstGeom>
        </p:spPr>
      </p:pic>
      <p:sp>
        <p:nvSpPr>
          <p:cNvPr id="13" name="Freeform 13">
            <a:extLst>
              <a:ext uri="{FF2B5EF4-FFF2-40B4-BE49-F238E27FC236}">
                <a16:creationId xmlns:a16="http://schemas.microsoft.com/office/drawing/2014/main" id="{2949A006-D4E4-4619-FD07-E09A0C384B45}"/>
              </a:ext>
            </a:extLst>
          </p:cNvPr>
          <p:cNvSpPr/>
          <p:nvPr/>
        </p:nvSpPr>
        <p:spPr>
          <a:xfrm>
            <a:off x="15766079" y="-3810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8" name="TextBox 9">
            <a:extLst>
              <a:ext uri="{FF2B5EF4-FFF2-40B4-BE49-F238E27FC236}">
                <a16:creationId xmlns:a16="http://schemas.microsoft.com/office/drawing/2014/main" id="{531EC1FE-8BE7-CC2C-0B74-2EB99070A5C2}"/>
              </a:ext>
            </a:extLst>
          </p:cNvPr>
          <p:cNvSpPr txBox="1"/>
          <p:nvPr/>
        </p:nvSpPr>
        <p:spPr>
          <a:xfrm>
            <a:off x="1585800" y="0"/>
            <a:ext cx="9158400" cy="1233992"/>
          </a:xfrm>
          <a:prstGeom prst="rect">
            <a:avLst/>
          </a:prstGeom>
        </p:spPr>
        <p:txBody>
          <a:bodyPr wrap="square" lIns="0" tIns="0" rIns="0" bIns="0" rtlCol="0" anchor="t">
            <a:spAutoFit/>
          </a:bodyPr>
          <a:lstStyle/>
          <a:p>
            <a:pPr marL="0" lvl="0" indent="0">
              <a:lnSpc>
                <a:spcPts val="10080"/>
              </a:lnSpc>
              <a:spcBef>
                <a:spcPct val="0"/>
              </a:spcBef>
            </a:pPr>
            <a:r>
              <a:rPr lang="en-US" sz="7200" b="1" dirty="0">
                <a:solidFill>
                  <a:srgbClr val="93282F"/>
                </a:solidFill>
                <a:latin typeface="Cormorant Garamond Bold"/>
              </a:rPr>
              <a:t>Implications</a:t>
            </a:r>
          </a:p>
        </p:txBody>
      </p:sp>
      <p:sp>
        <p:nvSpPr>
          <p:cNvPr id="29" name="Freeform 6">
            <a:extLst>
              <a:ext uri="{FF2B5EF4-FFF2-40B4-BE49-F238E27FC236}">
                <a16:creationId xmlns:a16="http://schemas.microsoft.com/office/drawing/2014/main" id="{C9C8230D-CDBF-A316-0FDF-94BEEA2213B9}"/>
              </a:ext>
            </a:extLst>
          </p:cNvPr>
          <p:cNvSpPr/>
          <p:nvPr/>
        </p:nvSpPr>
        <p:spPr>
          <a:xfrm>
            <a:off x="607306" y="266700"/>
            <a:ext cx="842787" cy="84278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30" name="TextBox 7">
            <a:extLst>
              <a:ext uri="{FF2B5EF4-FFF2-40B4-BE49-F238E27FC236}">
                <a16:creationId xmlns:a16="http://schemas.microsoft.com/office/drawing/2014/main" id="{98A7AC4C-B5E4-147E-396A-A385755C3DAD}"/>
              </a:ext>
            </a:extLst>
          </p:cNvPr>
          <p:cNvSpPr txBox="1"/>
          <p:nvPr/>
        </p:nvSpPr>
        <p:spPr>
          <a:xfrm>
            <a:off x="686317" y="286453"/>
            <a:ext cx="684764" cy="744023"/>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B3</a:t>
            </a:r>
          </a:p>
        </p:txBody>
      </p:sp>
      <p:sp>
        <p:nvSpPr>
          <p:cNvPr id="31" name="TextBox 30">
            <a:extLst>
              <a:ext uri="{FF2B5EF4-FFF2-40B4-BE49-F238E27FC236}">
                <a16:creationId xmlns:a16="http://schemas.microsoft.com/office/drawing/2014/main" id="{E53A8D3E-3237-F1C4-AE24-1D7AF4FBD27F}"/>
              </a:ext>
            </a:extLst>
          </p:cNvPr>
          <p:cNvSpPr txBox="1"/>
          <p:nvPr/>
        </p:nvSpPr>
        <p:spPr>
          <a:xfrm>
            <a:off x="7645437" y="6846463"/>
            <a:ext cx="7315200" cy="2250168"/>
          </a:xfrm>
          <a:prstGeom prst="rect">
            <a:avLst/>
          </a:prstGeom>
          <a:noFill/>
        </p:spPr>
        <p:txBody>
          <a:bodyPr wrap="square" rtlCol="0">
            <a:spAutoFit/>
          </a:bodyPr>
          <a:lstStyle/>
          <a:p>
            <a:pPr algn="ctr">
              <a:lnSpc>
                <a:spcPct val="150000"/>
              </a:lnSpc>
            </a:pPr>
            <a:r>
              <a:rPr lang="en-GB" sz="2400" dirty="0">
                <a:solidFill>
                  <a:srgbClr val="93282F"/>
                </a:solidFill>
                <a:latin typeface="Glacial Indifference"/>
              </a:rPr>
              <a:t>The refinement of existing formulas</a:t>
            </a:r>
          </a:p>
          <a:p>
            <a:pPr algn="ctr">
              <a:lnSpc>
                <a:spcPct val="150000"/>
              </a:lnSpc>
            </a:pPr>
            <a:r>
              <a:rPr lang="en-GB" sz="2400" dirty="0">
                <a:solidFill>
                  <a:srgbClr val="93282F"/>
                </a:solidFill>
                <a:latin typeface="Glacial Indifference"/>
              </a:rPr>
              <a:t>and the development of improved</a:t>
            </a:r>
          </a:p>
          <a:p>
            <a:pPr algn="ctr">
              <a:lnSpc>
                <a:spcPct val="150000"/>
              </a:lnSpc>
            </a:pPr>
            <a:r>
              <a:rPr lang="en-GB" sz="2400" dirty="0">
                <a:solidFill>
                  <a:srgbClr val="93282F"/>
                </a:solidFill>
                <a:latin typeface="Glacial Indifference"/>
              </a:rPr>
              <a:t>fetal weight estimation models</a:t>
            </a:r>
          </a:p>
          <a:p>
            <a:pPr algn="ctr">
              <a:lnSpc>
                <a:spcPct val="150000"/>
              </a:lnSpc>
            </a:pPr>
            <a:r>
              <a:rPr lang="en-GB" sz="2400" dirty="0">
                <a:solidFill>
                  <a:srgbClr val="93282F"/>
                </a:solidFill>
                <a:latin typeface="Glacial Indifference"/>
              </a:rPr>
              <a:t>can be achieved through the proposed methodology</a:t>
            </a:r>
            <a:endParaRPr lang="en-US" sz="2400" dirty="0"/>
          </a:p>
        </p:txBody>
      </p:sp>
      <p:sp>
        <p:nvSpPr>
          <p:cNvPr id="32" name="TextBox 31">
            <a:extLst>
              <a:ext uri="{FF2B5EF4-FFF2-40B4-BE49-F238E27FC236}">
                <a16:creationId xmlns:a16="http://schemas.microsoft.com/office/drawing/2014/main" id="{1C57E6DC-54E0-2351-CC82-AD8F84ECFCE7}"/>
              </a:ext>
            </a:extLst>
          </p:cNvPr>
          <p:cNvSpPr txBox="1"/>
          <p:nvPr/>
        </p:nvSpPr>
        <p:spPr>
          <a:xfrm>
            <a:off x="8280474" y="1868981"/>
            <a:ext cx="6045125" cy="1692836"/>
          </a:xfrm>
          <a:prstGeom prst="rect">
            <a:avLst/>
          </a:prstGeom>
          <a:noFill/>
        </p:spPr>
        <p:txBody>
          <a:bodyPr wrap="square" rtlCol="0">
            <a:spAutoFit/>
          </a:bodyPr>
          <a:lstStyle/>
          <a:p>
            <a:pPr marL="0" lvl="0" indent="0" algn="ctr">
              <a:lnSpc>
                <a:spcPct val="150000"/>
              </a:lnSpc>
            </a:pPr>
            <a:r>
              <a:rPr lang="en-GB" sz="2400" dirty="0">
                <a:solidFill>
                  <a:srgbClr val="93282F"/>
                </a:solidFill>
                <a:latin typeface="Glacial Indifference"/>
              </a:rPr>
              <a:t>Clinicians should select formulas based on gestational age, measurement reliability</a:t>
            </a:r>
          </a:p>
          <a:p>
            <a:pPr marL="0" lvl="0" indent="0" algn="ctr">
              <a:lnSpc>
                <a:spcPct val="150000"/>
              </a:lnSpc>
            </a:pPr>
            <a:r>
              <a:rPr lang="en-GB" sz="2400" dirty="0">
                <a:solidFill>
                  <a:srgbClr val="93282F"/>
                </a:solidFill>
                <a:latin typeface="Glacial Indifference"/>
              </a:rPr>
              <a:t>and fetal characteristics </a:t>
            </a:r>
            <a:endParaRPr lang="en-US" sz="2400" dirty="0">
              <a:solidFill>
                <a:srgbClr val="93282F"/>
              </a:solidFill>
              <a:latin typeface="Glacial Indifference"/>
            </a:endParaRPr>
          </a:p>
        </p:txBody>
      </p:sp>
      <p:sp>
        <p:nvSpPr>
          <p:cNvPr id="41" name="Freeform 4">
            <a:extLst>
              <a:ext uri="{FF2B5EF4-FFF2-40B4-BE49-F238E27FC236}">
                <a16:creationId xmlns:a16="http://schemas.microsoft.com/office/drawing/2014/main" id="{D84BFE45-04AC-0EE2-3A89-C045EA6E98D6}"/>
              </a:ext>
            </a:extLst>
          </p:cNvPr>
          <p:cNvSpPr/>
          <p:nvPr/>
        </p:nvSpPr>
        <p:spPr>
          <a:xfrm flipV="1">
            <a:off x="-76200" y="7432586"/>
            <a:ext cx="4478210" cy="2968714"/>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1F4522D7-47F3-98CA-9A0E-8F5847B5E65B}"/>
              </a:ext>
            </a:extLst>
          </p:cNvPr>
          <p:cNvSpPr txBox="1"/>
          <p:nvPr/>
        </p:nvSpPr>
        <p:spPr>
          <a:xfrm>
            <a:off x="2046054" y="4680557"/>
            <a:ext cx="6451450" cy="1089465"/>
          </a:xfrm>
          <a:prstGeom prst="rect">
            <a:avLst/>
          </a:prstGeom>
          <a:noFill/>
        </p:spPr>
        <p:txBody>
          <a:bodyPr wrap="square" rtlCol="0">
            <a:spAutoFit/>
          </a:bodyPr>
          <a:lstStyle/>
          <a:p>
            <a:pPr marL="0" lvl="0" indent="0" algn="ctr">
              <a:lnSpc>
                <a:spcPts val="4079"/>
              </a:lnSpc>
            </a:pPr>
            <a:r>
              <a:rPr lang="en-GB" sz="2400" dirty="0">
                <a:solidFill>
                  <a:srgbClr val="93282F"/>
                </a:solidFill>
                <a:latin typeface="Glacial Indifference"/>
              </a:rPr>
              <a:t>Estimates made with fewer than the intended parameters can be viable in emergencies</a:t>
            </a:r>
            <a:endParaRPr lang="en-US" sz="2400" dirty="0">
              <a:solidFill>
                <a:srgbClr val="93282F"/>
              </a:solidFill>
              <a:latin typeface="Glacial Indifference"/>
            </a:endParaRPr>
          </a:p>
        </p:txBody>
      </p:sp>
      <p:pic>
        <p:nvPicPr>
          <p:cNvPr id="6" name="Picture 5" descr="A red line drawing of a ambulance&#10;&#10;AI-generated content may be incorrect.">
            <a:extLst>
              <a:ext uri="{FF2B5EF4-FFF2-40B4-BE49-F238E27FC236}">
                <a16:creationId xmlns:a16="http://schemas.microsoft.com/office/drawing/2014/main" id="{D2E5D1D6-4E77-B43F-C5EA-4F961091D2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06314" y="4128567"/>
            <a:ext cx="2193444" cy="2193444"/>
          </a:xfrm>
          <a:prstGeom prst="rect">
            <a:avLst/>
          </a:prstGeom>
        </p:spPr>
      </p:pic>
    </p:spTree>
    <p:extLst>
      <p:ext uri="{BB962C8B-B14F-4D97-AF65-F5344CB8AC3E}">
        <p14:creationId xmlns:p14="http://schemas.microsoft.com/office/powerpoint/2010/main" val="2454121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894" y="-114300"/>
            <a:ext cx="13066628" cy="10287000"/>
          </a:xfrm>
          <a:custGeom>
            <a:avLst/>
            <a:gdLst/>
            <a:ahLst/>
            <a:cxnLst/>
            <a:rect l="l" t="t" r="r" b="b"/>
            <a:pathLst>
              <a:path w="13066628" h="10287000">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1531155" y="4110135"/>
            <a:ext cx="6553200" cy="2066729"/>
          </a:xfrm>
          <a:prstGeom prst="rect">
            <a:avLst/>
          </a:prstGeom>
        </p:spPr>
        <p:txBody>
          <a:bodyPr wrap="square" lIns="0" tIns="0" rIns="0" bIns="0" rtlCol="0" anchor="t">
            <a:spAutoFit/>
          </a:bodyPr>
          <a:lstStyle/>
          <a:p>
            <a:pPr marL="0" lvl="0" indent="0" algn="l">
              <a:lnSpc>
                <a:spcPts val="16810"/>
              </a:lnSpc>
            </a:pPr>
            <a:r>
              <a:rPr lang="en-US" sz="12007" dirty="0">
                <a:solidFill>
                  <a:srgbClr val="93282F"/>
                </a:solidFill>
                <a:latin typeface="Cormorant Garamond Bold Italics"/>
              </a:rPr>
              <a:t>Thank You!</a:t>
            </a:r>
          </a:p>
        </p:txBody>
      </p:sp>
      <p:sp>
        <p:nvSpPr>
          <p:cNvPr id="7" name="Freeform 7">
            <a:extLst>
              <a:ext uri="{FF2B5EF4-FFF2-40B4-BE49-F238E27FC236}">
                <a16:creationId xmlns:a16="http://schemas.microsoft.com/office/drawing/2014/main" id="{EA3AC77B-952A-A65D-E67A-45898C65B4C2}"/>
              </a:ext>
            </a:extLst>
          </p:cNvPr>
          <p:cNvSpPr/>
          <p:nvPr/>
        </p:nvSpPr>
        <p:spPr>
          <a:xfrm>
            <a:off x="13335000" y="155207"/>
            <a:ext cx="4733313" cy="1717810"/>
          </a:xfrm>
          <a:custGeom>
            <a:avLst/>
            <a:gdLst/>
            <a:ahLst/>
            <a:cxnLst/>
            <a:rect l="l" t="t" r="r" b="b"/>
            <a:pathLst>
              <a:path w="4733313" h="1717810">
                <a:moveTo>
                  <a:pt x="0" y="0"/>
                </a:moveTo>
                <a:lnTo>
                  <a:pt x="4733313" y="0"/>
                </a:lnTo>
                <a:lnTo>
                  <a:pt x="4733313" y="1717810"/>
                </a:lnTo>
                <a:lnTo>
                  <a:pt x="0" y="1717810"/>
                </a:lnTo>
                <a:lnTo>
                  <a:pt x="0" y="0"/>
                </a:lnTo>
                <a:close/>
              </a:path>
            </a:pathLst>
          </a:custGeom>
          <a:blipFill>
            <a:blip r:embed="rId4"/>
            <a:stretch>
              <a:fillRect/>
            </a:stretch>
          </a:blipFill>
        </p:spPr>
        <p:txBody>
          <a:bodyPr/>
          <a:lstStyle/>
          <a:p>
            <a:endParaRPr lang="en-US"/>
          </a:p>
        </p:txBody>
      </p:sp>
      <p:pic>
        <p:nvPicPr>
          <p:cNvPr id="5" name="Picture 4">
            <a:extLst>
              <a:ext uri="{FF2B5EF4-FFF2-40B4-BE49-F238E27FC236}">
                <a16:creationId xmlns:a16="http://schemas.microsoft.com/office/drawing/2014/main" id="{64F77852-8678-C8E8-CE41-330899E4AB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14854" y="1866644"/>
            <a:ext cx="3598530" cy="1482596"/>
          </a:xfrm>
          <a:prstGeom prst="rect">
            <a:avLst/>
          </a:prstGeom>
        </p:spPr>
      </p:pic>
      <p:sp>
        <p:nvSpPr>
          <p:cNvPr id="8" name="TextBox 7">
            <a:extLst>
              <a:ext uri="{FF2B5EF4-FFF2-40B4-BE49-F238E27FC236}">
                <a16:creationId xmlns:a16="http://schemas.microsoft.com/office/drawing/2014/main" id="{F3742347-6C1D-E024-AE69-1C0691431768}"/>
              </a:ext>
            </a:extLst>
          </p:cNvPr>
          <p:cNvSpPr txBox="1"/>
          <p:nvPr/>
        </p:nvSpPr>
        <p:spPr>
          <a:xfrm>
            <a:off x="4155133" y="8808354"/>
            <a:ext cx="10147300" cy="1323439"/>
          </a:xfrm>
          <a:prstGeom prst="rect">
            <a:avLst/>
          </a:prstGeom>
          <a:noFill/>
        </p:spPr>
        <p:txBody>
          <a:bodyPr wrap="square" rtlCol="0">
            <a:spAutoFit/>
          </a:bodyPr>
          <a:lstStyle/>
          <a:p>
            <a:pPr algn="r"/>
            <a:r>
              <a:rPr lang="en-GB" sz="2000" dirty="0">
                <a:solidFill>
                  <a:srgbClr val="6B1E19"/>
                </a:solidFill>
                <a:latin typeface="Glacial Indifference"/>
              </a:rPr>
              <a:t>V. </a:t>
            </a:r>
            <a:r>
              <a:rPr lang="en-GB" sz="2000" dirty="0" err="1">
                <a:solidFill>
                  <a:srgbClr val="6B1E19"/>
                </a:solidFill>
                <a:latin typeface="Glacial Indifference"/>
              </a:rPr>
              <a:t>Bitsouni</a:t>
            </a:r>
            <a:r>
              <a:rPr lang="en-GB" sz="2000" dirty="0">
                <a:solidFill>
                  <a:srgbClr val="6B1E19"/>
                </a:solidFill>
                <a:latin typeface="Glacial Indifference"/>
              </a:rPr>
              <a:t>, N. </a:t>
            </a:r>
            <a:r>
              <a:rPr lang="en-GB" sz="2000" dirty="0" err="1">
                <a:solidFill>
                  <a:srgbClr val="6B1E19"/>
                </a:solidFill>
                <a:latin typeface="Glacial Indifference"/>
              </a:rPr>
              <a:t>Gialelis</a:t>
            </a:r>
            <a:r>
              <a:rPr lang="en-GB" sz="2000" dirty="0">
                <a:solidFill>
                  <a:srgbClr val="6B1E19"/>
                </a:solidFill>
                <a:latin typeface="Glacial Indifference"/>
              </a:rPr>
              <a:t>, and V. </a:t>
            </a:r>
            <a:r>
              <a:rPr lang="en-GB" sz="2000" dirty="0" err="1">
                <a:solidFill>
                  <a:srgbClr val="6B1E19"/>
                </a:solidFill>
                <a:latin typeface="Glacial Indifference"/>
              </a:rPr>
              <a:t>Tsilidis</a:t>
            </a:r>
            <a:r>
              <a:rPr lang="en-GB" sz="2000" dirty="0">
                <a:solidFill>
                  <a:srgbClr val="6B1E19"/>
                </a:solidFill>
                <a:latin typeface="Glacial Indifference"/>
              </a:rPr>
              <a:t>,</a:t>
            </a:r>
            <a:endParaRPr lang="en-GB" sz="2000" i="1" dirty="0">
              <a:solidFill>
                <a:srgbClr val="6B1E19"/>
              </a:solidFill>
              <a:latin typeface="Glacial Indifference"/>
            </a:endParaRPr>
          </a:p>
          <a:p>
            <a:pPr algn="r"/>
            <a:r>
              <a:rPr lang="en-GB" sz="2000" i="1" dirty="0">
                <a:solidFill>
                  <a:srgbClr val="6B1E19"/>
                </a:solidFill>
                <a:latin typeface="Glacial Indifference"/>
              </a:rPr>
              <a:t>Partial dependence of ultrasonically estimated </a:t>
            </a:r>
          </a:p>
          <a:p>
            <a:pPr algn="r"/>
            <a:r>
              <a:rPr lang="en-GB" sz="2000" i="1" dirty="0">
                <a:solidFill>
                  <a:srgbClr val="6B1E19"/>
                </a:solidFill>
                <a:latin typeface="Glacial Indifference"/>
              </a:rPr>
              <a:t>fetal weight on biometric parameters</a:t>
            </a:r>
            <a:r>
              <a:rPr lang="en-GB" sz="2000" dirty="0">
                <a:solidFill>
                  <a:srgbClr val="6B1E19"/>
                </a:solidFill>
                <a:latin typeface="Glacial Indifference"/>
              </a:rPr>
              <a:t>,</a:t>
            </a:r>
          </a:p>
          <a:p>
            <a:pPr algn="r"/>
            <a:r>
              <a:rPr lang="en-GB" sz="2000" dirty="0">
                <a:solidFill>
                  <a:srgbClr val="6B1E19"/>
                </a:solidFill>
                <a:latin typeface="Glacial Indifference"/>
              </a:rPr>
              <a:t>Royal Society Open Science (202</a:t>
            </a:r>
            <a:r>
              <a:rPr lang="el-GR" sz="2000" dirty="0">
                <a:solidFill>
                  <a:srgbClr val="6B1E19"/>
                </a:solidFill>
                <a:latin typeface="Glacial Indifference"/>
              </a:rPr>
              <a:t>5</a:t>
            </a:r>
            <a:r>
              <a:rPr lang="en-GB" sz="2000" dirty="0">
                <a:solidFill>
                  <a:srgbClr val="6B1E19"/>
                </a:solidFill>
                <a:latin typeface="Glacial Indifference"/>
              </a:rPr>
              <a:t>)</a:t>
            </a:r>
          </a:p>
        </p:txBody>
      </p:sp>
      <p:pic>
        <p:nvPicPr>
          <p:cNvPr id="6" name="Picture 5" descr="A qr code with red dots&#10;&#10;AI-generated content may be incorrect.">
            <a:extLst>
              <a:ext uri="{FF2B5EF4-FFF2-40B4-BE49-F238E27FC236}">
                <a16:creationId xmlns:a16="http://schemas.microsoft.com/office/drawing/2014/main" id="{D35A99FC-1A2B-45E1-9CCF-A6220919AD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95902" y="6267688"/>
            <a:ext cx="4026932" cy="4026932"/>
          </a:xfrm>
          <a:prstGeom prst="rect">
            <a:avLst/>
          </a:prstGeom>
        </p:spPr>
      </p:pic>
      <p:pic>
        <p:nvPicPr>
          <p:cNvPr id="9" name="Picture 8">
            <a:extLst>
              <a:ext uri="{FF2B5EF4-FFF2-40B4-BE49-F238E27FC236}">
                <a16:creationId xmlns:a16="http://schemas.microsoft.com/office/drawing/2014/main" id="{C3CD9BC4-586B-DA5B-D278-486D0B92AFBC}"/>
              </a:ext>
            </a:extLst>
          </p:cNvPr>
          <p:cNvPicPr>
            <a:picLocks noChangeAspect="1"/>
          </p:cNvPicPr>
          <p:nvPr/>
        </p:nvPicPr>
        <p:blipFill>
          <a:blip r:embed="rId7"/>
          <a:stretch>
            <a:fillRect/>
          </a:stretch>
        </p:blipFill>
        <p:spPr>
          <a:xfrm>
            <a:off x="16059329" y="3494020"/>
            <a:ext cx="2008984" cy="5867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ultrasound of a baby&#10;&#10;AI-generated content may be incorrect.">
            <a:extLst>
              <a:ext uri="{FF2B5EF4-FFF2-40B4-BE49-F238E27FC236}">
                <a16:creationId xmlns:a16="http://schemas.microsoft.com/office/drawing/2014/main" id="{8DBDAEB5-D921-2193-2EDB-1D6144078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735" y="0"/>
            <a:ext cx="13538530" cy="10287000"/>
          </a:xfrm>
          <a:prstGeom prst="rect">
            <a:avLst/>
          </a:prstGeom>
        </p:spPr>
      </p:pic>
    </p:spTree>
    <p:extLst>
      <p:ext uri="{BB962C8B-B14F-4D97-AF65-F5344CB8AC3E}">
        <p14:creationId xmlns:p14="http://schemas.microsoft.com/office/powerpoint/2010/main" val="423892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ultrasound image of a fetus&#10;&#10;AI-generated content may be incorrect.">
            <a:extLst>
              <a:ext uri="{FF2B5EF4-FFF2-40B4-BE49-F238E27FC236}">
                <a16:creationId xmlns:a16="http://schemas.microsoft.com/office/drawing/2014/main" id="{E9CCF353-385A-BBF9-F4EF-107EFE9AF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969" y="-13787"/>
            <a:ext cx="13572062" cy="10314574"/>
          </a:xfrm>
          <a:prstGeom prst="rect">
            <a:avLst/>
          </a:prstGeom>
        </p:spPr>
      </p:pic>
    </p:spTree>
    <p:extLst>
      <p:ext uri="{BB962C8B-B14F-4D97-AF65-F5344CB8AC3E}">
        <p14:creationId xmlns:p14="http://schemas.microsoft.com/office/powerpoint/2010/main" val="2094713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n ultrasound image of a baby&#10;&#10;AI-generated content may be incorrect.">
            <a:extLst>
              <a:ext uri="{FF2B5EF4-FFF2-40B4-BE49-F238E27FC236}">
                <a16:creationId xmlns:a16="http://schemas.microsoft.com/office/drawing/2014/main" id="{FD4C62D9-C9FE-0F07-D24D-B58865DC9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5329" y="0"/>
            <a:ext cx="13537342" cy="10287000"/>
          </a:xfrm>
          <a:prstGeom prst="rect">
            <a:avLst/>
          </a:prstGeom>
        </p:spPr>
      </p:pic>
    </p:spTree>
    <p:extLst>
      <p:ext uri="{BB962C8B-B14F-4D97-AF65-F5344CB8AC3E}">
        <p14:creationId xmlns:p14="http://schemas.microsoft.com/office/powerpoint/2010/main" val="2762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C99382-8535-E95E-8289-4DF15480EC20}"/>
            </a:ext>
          </a:extLst>
        </p:cNvPr>
        <p:cNvGrpSpPr/>
        <p:nvPr/>
      </p:nvGrpSpPr>
      <p:grpSpPr>
        <a:xfrm>
          <a:off x="0" y="0"/>
          <a:ext cx="0" cy="0"/>
          <a:chOff x="0" y="0"/>
          <a:chExt cx="0" cy="0"/>
        </a:xfrm>
      </p:grpSpPr>
      <p:pic>
        <p:nvPicPr>
          <p:cNvPr id="20" name="Picture 19" descr="An ultrasound image of a baby&#10;&#10;AI-generated content may be incorrect.">
            <a:extLst>
              <a:ext uri="{FF2B5EF4-FFF2-40B4-BE49-F238E27FC236}">
                <a16:creationId xmlns:a16="http://schemas.microsoft.com/office/drawing/2014/main" id="{EAB4CA09-BB4F-0158-15F0-36CFA7BFE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752" y="1586400"/>
            <a:ext cx="8856256" cy="7202152"/>
          </a:xfrm>
          <a:prstGeom prst="rect">
            <a:avLst/>
          </a:prstGeom>
        </p:spPr>
      </p:pic>
      <p:pic>
        <p:nvPicPr>
          <p:cNvPr id="3" name="Picture 2" descr="A ultrasound image of a baby&#10;&#10;AI-generated content may be incorrect.">
            <a:extLst>
              <a:ext uri="{FF2B5EF4-FFF2-40B4-BE49-F238E27FC236}">
                <a16:creationId xmlns:a16="http://schemas.microsoft.com/office/drawing/2014/main" id="{8EE20BB3-C2FF-4157-5011-6D9AABD1F8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008" y="1194611"/>
            <a:ext cx="9257378" cy="7603012"/>
          </a:xfrm>
          <a:prstGeom prst="rect">
            <a:avLst/>
          </a:prstGeom>
        </p:spPr>
      </p:pic>
    </p:spTree>
    <p:extLst>
      <p:ext uri="{BB962C8B-B14F-4D97-AF65-F5344CB8AC3E}">
        <p14:creationId xmlns:p14="http://schemas.microsoft.com/office/powerpoint/2010/main" val="992249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4">
            <a:extLst>
              <a:ext uri="{FF2B5EF4-FFF2-40B4-BE49-F238E27FC236}">
                <a16:creationId xmlns:a16="http://schemas.microsoft.com/office/drawing/2014/main" id="{5CB1BA2A-96E2-1A08-63ED-CF8F16080AF8}"/>
              </a:ext>
            </a:extLst>
          </p:cNvPr>
          <p:cNvGrpSpPr/>
          <p:nvPr/>
        </p:nvGrpSpPr>
        <p:grpSpPr>
          <a:xfrm rot="5400000">
            <a:off x="6958291" y="-5575488"/>
            <a:ext cx="4495804" cy="16332578"/>
            <a:chOff x="0" y="-71201"/>
            <a:chExt cx="1941115" cy="2231722"/>
          </a:xfrm>
          <a:solidFill>
            <a:srgbClr val="D9A874"/>
          </a:solidFill>
        </p:grpSpPr>
        <p:sp>
          <p:nvSpPr>
            <p:cNvPr id="12" name="Freeform 5">
              <a:extLst>
                <a:ext uri="{FF2B5EF4-FFF2-40B4-BE49-F238E27FC236}">
                  <a16:creationId xmlns:a16="http://schemas.microsoft.com/office/drawing/2014/main" id="{DA7DDF12-5573-0A5E-E549-7BFE42D453DC}"/>
                </a:ext>
              </a:extLst>
            </p:cNvPr>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grpFill/>
          </p:spPr>
          <p:txBody>
            <a:bodyPr/>
            <a:lstStyle/>
            <a:p>
              <a:endParaRPr lang="en-US"/>
            </a:p>
          </p:txBody>
        </p:sp>
        <p:sp>
          <p:nvSpPr>
            <p:cNvPr id="13" name="TextBox 6">
              <a:extLst>
                <a:ext uri="{FF2B5EF4-FFF2-40B4-BE49-F238E27FC236}">
                  <a16:creationId xmlns:a16="http://schemas.microsoft.com/office/drawing/2014/main" id="{DC6C1059-CC09-7440-8012-EEF6851F1BF2}"/>
                </a:ext>
              </a:extLst>
            </p:cNvPr>
            <p:cNvSpPr txBox="1"/>
            <p:nvPr/>
          </p:nvSpPr>
          <p:spPr>
            <a:xfrm>
              <a:off x="0" y="-71201"/>
              <a:ext cx="1941115" cy="2231722"/>
            </a:xfrm>
            <a:prstGeom prst="rect">
              <a:avLst/>
            </a:prstGeom>
            <a:grpFill/>
          </p:spPr>
          <p:txBody>
            <a:bodyPr lIns="50800" tIns="50800" rIns="50800" bIns="50800" rtlCol="0" anchor="ctr"/>
            <a:lstStyle/>
            <a:p>
              <a:pPr algn="ctr">
                <a:lnSpc>
                  <a:spcPts val="3012"/>
                </a:lnSpc>
              </a:pPr>
              <a:endParaRPr dirty="0"/>
            </a:p>
          </p:txBody>
        </p:sp>
      </p:grpSp>
      <p:grpSp>
        <p:nvGrpSpPr>
          <p:cNvPr id="14" name="Group 4">
            <a:extLst>
              <a:ext uri="{FF2B5EF4-FFF2-40B4-BE49-F238E27FC236}">
                <a16:creationId xmlns:a16="http://schemas.microsoft.com/office/drawing/2014/main" id="{192675BD-3D0C-BC10-7174-1BE5CA757C0C}"/>
              </a:ext>
            </a:extLst>
          </p:cNvPr>
          <p:cNvGrpSpPr/>
          <p:nvPr/>
        </p:nvGrpSpPr>
        <p:grpSpPr>
          <a:xfrm rot="5400000">
            <a:off x="2647951" y="3805047"/>
            <a:ext cx="4495801" cy="7658102"/>
            <a:chOff x="0" y="0"/>
            <a:chExt cx="1941115" cy="2160521"/>
          </a:xfrm>
        </p:grpSpPr>
        <p:sp>
          <p:nvSpPr>
            <p:cNvPr id="15" name="Freeform 5">
              <a:extLst>
                <a:ext uri="{FF2B5EF4-FFF2-40B4-BE49-F238E27FC236}">
                  <a16:creationId xmlns:a16="http://schemas.microsoft.com/office/drawing/2014/main" id="{593D898E-7CA9-EFAB-FF7B-B33E107CDB31}"/>
                </a:ext>
              </a:extLst>
            </p:cNvPr>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solidFill>
              <a:srgbClr val="E4C19C"/>
            </a:solidFill>
          </p:spPr>
          <p:txBody>
            <a:bodyPr/>
            <a:lstStyle/>
            <a:p>
              <a:endParaRPr lang="en-US" dirty="0"/>
            </a:p>
          </p:txBody>
        </p:sp>
        <p:sp>
          <p:nvSpPr>
            <p:cNvPr id="16" name="TextBox 6">
              <a:extLst>
                <a:ext uri="{FF2B5EF4-FFF2-40B4-BE49-F238E27FC236}">
                  <a16:creationId xmlns:a16="http://schemas.microsoft.com/office/drawing/2014/main" id="{312D47FF-7A92-FABF-CE5E-77A6BAC4C61B}"/>
                </a:ext>
              </a:extLst>
            </p:cNvPr>
            <p:cNvSpPr txBox="1"/>
            <p:nvPr/>
          </p:nvSpPr>
          <p:spPr>
            <a:xfrm>
              <a:off x="0" y="-47625"/>
              <a:ext cx="1941115" cy="2208146"/>
            </a:xfrm>
            <a:prstGeom prst="rect">
              <a:avLst/>
            </a:prstGeom>
          </p:spPr>
          <p:txBody>
            <a:bodyPr lIns="50800" tIns="50800" rIns="50800" bIns="50800" rtlCol="0" anchor="ctr"/>
            <a:lstStyle/>
            <a:p>
              <a:pPr algn="ctr">
                <a:lnSpc>
                  <a:spcPts val="3012"/>
                </a:lnSpc>
              </a:pPr>
              <a:endParaRPr/>
            </a:p>
          </p:txBody>
        </p:sp>
      </p:grpSp>
      <p:grpSp>
        <p:nvGrpSpPr>
          <p:cNvPr id="55" name="Group 4">
            <a:extLst>
              <a:ext uri="{FF2B5EF4-FFF2-40B4-BE49-F238E27FC236}">
                <a16:creationId xmlns:a16="http://schemas.microsoft.com/office/drawing/2014/main" id="{387AEB66-5DD7-D1D9-9F31-2C86B75F16E5}"/>
              </a:ext>
            </a:extLst>
          </p:cNvPr>
          <p:cNvGrpSpPr/>
          <p:nvPr/>
        </p:nvGrpSpPr>
        <p:grpSpPr>
          <a:xfrm rot="5400000">
            <a:off x="11038371" y="3720426"/>
            <a:ext cx="4495801" cy="7827344"/>
            <a:chOff x="0" y="0"/>
            <a:chExt cx="1941115" cy="2160521"/>
          </a:xfrm>
          <a:solidFill>
            <a:srgbClr val="D49C60"/>
          </a:solidFill>
        </p:grpSpPr>
        <p:sp>
          <p:nvSpPr>
            <p:cNvPr id="56" name="Freeform 5">
              <a:extLst>
                <a:ext uri="{FF2B5EF4-FFF2-40B4-BE49-F238E27FC236}">
                  <a16:creationId xmlns:a16="http://schemas.microsoft.com/office/drawing/2014/main" id="{616EDB58-DADC-6699-0DC7-2B1C925BD770}"/>
                </a:ext>
              </a:extLst>
            </p:cNvPr>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grpFill/>
          </p:spPr>
          <p:txBody>
            <a:bodyPr/>
            <a:lstStyle/>
            <a:p>
              <a:endParaRPr lang="en-US" dirty="0"/>
            </a:p>
          </p:txBody>
        </p:sp>
        <p:sp>
          <p:nvSpPr>
            <p:cNvPr id="57" name="TextBox 6">
              <a:extLst>
                <a:ext uri="{FF2B5EF4-FFF2-40B4-BE49-F238E27FC236}">
                  <a16:creationId xmlns:a16="http://schemas.microsoft.com/office/drawing/2014/main" id="{1C91BEF9-EF2C-921F-B253-E6B2D2E2B9D8}"/>
                </a:ext>
              </a:extLst>
            </p:cNvPr>
            <p:cNvSpPr txBox="1"/>
            <p:nvPr/>
          </p:nvSpPr>
          <p:spPr>
            <a:xfrm>
              <a:off x="0" y="-47625"/>
              <a:ext cx="1941115" cy="2208146"/>
            </a:xfrm>
            <a:prstGeom prst="rect">
              <a:avLst/>
            </a:prstGeom>
            <a:grpFill/>
          </p:spPr>
          <p:txBody>
            <a:bodyPr lIns="50800" tIns="50800" rIns="50800" bIns="50800" rtlCol="0" anchor="ctr"/>
            <a:lstStyle/>
            <a:p>
              <a:pPr algn="ctr">
                <a:lnSpc>
                  <a:spcPts val="3012"/>
                </a:lnSpc>
              </a:pPr>
              <a:endParaRPr/>
            </a:p>
          </p:txBody>
        </p:sp>
      </p:grpSp>
      <p:pic>
        <p:nvPicPr>
          <p:cNvPr id="3" name="Graphic 2">
            <a:extLst>
              <a:ext uri="{FF2B5EF4-FFF2-40B4-BE49-F238E27FC236}">
                <a16:creationId xmlns:a16="http://schemas.microsoft.com/office/drawing/2014/main" id="{D7618C3F-B47B-16C4-F891-C929D4AD26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2650" y="1016078"/>
            <a:ext cx="15346010" cy="3164412"/>
          </a:xfrm>
          <a:prstGeom prst="rect">
            <a:avLst/>
          </a:prstGeom>
        </p:spPr>
      </p:pic>
      <p:pic>
        <p:nvPicPr>
          <p:cNvPr id="5" name="Picture 4" descr="A black background with a black square&#10;&#10;AI-generated content may be incorrect.">
            <a:extLst>
              <a:ext uri="{FF2B5EF4-FFF2-40B4-BE49-F238E27FC236}">
                <a16:creationId xmlns:a16="http://schemas.microsoft.com/office/drawing/2014/main" id="{F7BEE961-460B-724E-D6B4-228510F834C9}"/>
              </a:ext>
            </a:extLst>
          </p:cNvPr>
          <p:cNvPicPr>
            <a:picLocks noChangeAspect="1"/>
          </p:cNvPicPr>
          <p:nvPr/>
        </p:nvPicPr>
        <p:blipFill>
          <a:blip r:embed="rId5"/>
          <a:stretch>
            <a:fillRect/>
          </a:stretch>
        </p:blipFill>
        <p:spPr>
          <a:xfrm>
            <a:off x="1959512" y="5547524"/>
            <a:ext cx="6041488" cy="6041488"/>
          </a:xfrm>
          <a:prstGeom prst="rect">
            <a:avLst/>
          </a:prstGeom>
        </p:spPr>
      </p:pic>
      <p:pic>
        <p:nvPicPr>
          <p:cNvPr id="9" name="Graphic 8">
            <a:extLst>
              <a:ext uri="{FF2B5EF4-FFF2-40B4-BE49-F238E27FC236}">
                <a16:creationId xmlns:a16="http://schemas.microsoft.com/office/drawing/2014/main" id="{C48A5C0D-E862-385D-1E10-817560295C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0" y="5547524"/>
            <a:ext cx="1828800" cy="1828800"/>
          </a:xfrm>
          <a:prstGeom prst="rect">
            <a:avLst/>
          </a:prstGeom>
        </p:spPr>
      </p:pic>
      <p:pic>
        <p:nvPicPr>
          <p:cNvPr id="17" name="Graphic 16">
            <a:extLst>
              <a:ext uri="{FF2B5EF4-FFF2-40B4-BE49-F238E27FC236}">
                <a16:creationId xmlns:a16="http://schemas.microsoft.com/office/drawing/2014/main" id="{450644C9-4A70-F783-D365-C094B02818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3181">
            <a:off x="1813959" y="5182417"/>
            <a:ext cx="3417874" cy="3417874"/>
          </a:xfrm>
          <a:prstGeom prst="rect">
            <a:avLst/>
          </a:prstGeom>
        </p:spPr>
      </p:pic>
      <p:pic>
        <p:nvPicPr>
          <p:cNvPr id="4" name="Picture 3" descr="A graph with different colored text&#10;&#10;AI-generated content may be incorrect.">
            <a:extLst>
              <a:ext uri="{FF2B5EF4-FFF2-40B4-BE49-F238E27FC236}">
                <a16:creationId xmlns:a16="http://schemas.microsoft.com/office/drawing/2014/main" id="{45F3336A-DDE2-D2E7-7CE5-0048F22E1A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52164" y="5532448"/>
            <a:ext cx="6040754" cy="4203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76200" y="6576908"/>
            <a:ext cx="4955084" cy="3748192"/>
          </a:xfrm>
          <a:custGeom>
            <a:avLst/>
            <a:gdLst/>
            <a:ahLst/>
            <a:cxnLst/>
            <a:rect l="l" t="t" r="r" b="b"/>
            <a:pathLst>
              <a:path w="5703543" h="4490244">
                <a:moveTo>
                  <a:pt x="0" y="4490244"/>
                </a:moveTo>
                <a:lnTo>
                  <a:pt x="5703543" y="4490244"/>
                </a:lnTo>
                <a:lnTo>
                  <a:pt x="5703543" y="0"/>
                </a:lnTo>
                <a:lnTo>
                  <a:pt x="0" y="0"/>
                </a:lnTo>
                <a:lnTo>
                  <a:pt x="0" y="4490244"/>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4663994" y="652115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2750571" y="99287"/>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b="1" dirty="0">
                <a:solidFill>
                  <a:srgbClr val="6B1E19"/>
                </a:solidFill>
                <a:latin typeface="Glacial Indifference" pitchFamily="50" charset="0"/>
              </a:rPr>
              <a:t>Agenda Overview</a:t>
            </a:r>
          </a:p>
        </p:txBody>
      </p:sp>
      <p:grpSp>
        <p:nvGrpSpPr>
          <p:cNvPr id="5" name="Group 4">
            <a:extLst>
              <a:ext uri="{FF2B5EF4-FFF2-40B4-BE49-F238E27FC236}">
                <a16:creationId xmlns:a16="http://schemas.microsoft.com/office/drawing/2014/main" id="{E7022AD5-D4AF-1E68-120A-DCD25E94E4CD}"/>
              </a:ext>
            </a:extLst>
          </p:cNvPr>
          <p:cNvGrpSpPr/>
          <p:nvPr/>
        </p:nvGrpSpPr>
        <p:grpSpPr>
          <a:xfrm>
            <a:off x="2786377" y="1923347"/>
            <a:ext cx="13596623" cy="5320961"/>
            <a:chOff x="3807776" y="1923347"/>
            <a:chExt cx="13596623" cy="5320961"/>
          </a:xfrm>
        </p:grpSpPr>
        <p:grpSp>
          <p:nvGrpSpPr>
            <p:cNvPr id="8" name="Group 8"/>
            <p:cNvGrpSpPr/>
            <p:nvPr/>
          </p:nvGrpSpPr>
          <p:grpSpPr>
            <a:xfrm>
              <a:off x="3807778" y="3017032"/>
              <a:ext cx="842787" cy="8427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A1</a:t>
                </a:r>
              </a:p>
            </p:txBody>
          </p:sp>
        </p:grpSp>
        <p:grpSp>
          <p:nvGrpSpPr>
            <p:cNvPr id="11" name="Group 11"/>
            <p:cNvGrpSpPr/>
            <p:nvPr/>
          </p:nvGrpSpPr>
          <p:grpSpPr>
            <a:xfrm>
              <a:off x="3807778" y="4145569"/>
              <a:ext cx="842787" cy="8427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A2</a:t>
                </a:r>
              </a:p>
            </p:txBody>
          </p:sp>
        </p:grpSp>
        <p:grpSp>
          <p:nvGrpSpPr>
            <p:cNvPr id="14" name="Group 14"/>
            <p:cNvGrpSpPr/>
            <p:nvPr/>
          </p:nvGrpSpPr>
          <p:grpSpPr>
            <a:xfrm>
              <a:off x="3807778" y="5274106"/>
              <a:ext cx="842787" cy="8427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A3</a:t>
                </a:r>
              </a:p>
            </p:txBody>
          </p:sp>
        </p:grpSp>
        <p:grpSp>
          <p:nvGrpSpPr>
            <p:cNvPr id="17" name="Group 17"/>
            <p:cNvGrpSpPr/>
            <p:nvPr/>
          </p:nvGrpSpPr>
          <p:grpSpPr>
            <a:xfrm>
              <a:off x="10972801" y="2996157"/>
              <a:ext cx="842787" cy="8427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B1</a:t>
                </a:r>
              </a:p>
            </p:txBody>
          </p:sp>
        </p:grpSp>
        <p:grpSp>
          <p:nvGrpSpPr>
            <p:cNvPr id="20" name="Group 20"/>
            <p:cNvGrpSpPr/>
            <p:nvPr/>
          </p:nvGrpSpPr>
          <p:grpSpPr>
            <a:xfrm>
              <a:off x="10972801" y="4124694"/>
              <a:ext cx="842787" cy="84278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B2</a:t>
                </a:r>
              </a:p>
            </p:txBody>
          </p:sp>
        </p:grpSp>
        <p:grpSp>
          <p:nvGrpSpPr>
            <p:cNvPr id="23" name="Group 23"/>
            <p:cNvGrpSpPr/>
            <p:nvPr/>
          </p:nvGrpSpPr>
          <p:grpSpPr>
            <a:xfrm>
              <a:off x="10972801" y="5253231"/>
              <a:ext cx="842787" cy="84278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B3</a:t>
                </a:r>
              </a:p>
            </p:txBody>
          </p:sp>
        </p:grpSp>
        <p:sp>
          <p:nvSpPr>
            <p:cNvPr id="30" name="TextBox 30"/>
            <p:cNvSpPr txBox="1"/>
            <p:nvPr/>
          </p:nvSpPr>
          <p:spPr>
            <a:xfrm>
              <a:off x="4858981" y="3152676"/>
              <a:ext cx="4955083" cy="537845"/>
            </a:xfrm>
            <a:prstGeom prst="rect">
              <a:avLst/>
            </a:prstGeom>
          </p:spPr>
          <p:txBody>
            <a:bodyPr lIns="0" tIns="0" rIns="0" bIns="0" rtlCol="0" anchor="t">
              <a:spAutoFit/>
            </a:bodyPr>
            <a:lstStyle/>
            <a:p>
              <a:pPr algn="l">
                <a:lnSpc>
                  <a:spcPts val="4480"/>
                </a:lnSpc>
              </a:pPr>
              <a:r>
                <a:rPr lang="en-US" sz="3200" dirty="0">
                  <a:solidFill>
                    <a:srgbClr val="93282F"/>
                  </a:solidFill>
                  <a:latin typeface="Glacial Indifference"/>
                </a:rPr>
                <a:t>Formulas</a:t>
              </a:r>
            </a:p>
          </p:txBody>
        </p:sp>
        <p:sp>
          <p:nvSpPr>
            <p:cNvPr id="31" name="TextBox 31"/>
            <p:cNvSpPr txBox="1"/>
            <p:nvPr/>
          </p:nvSpPr>
          <p:spPr>
            <a:xfrm>
              <a:off x="4858981" y="4276625"/>
              <a:ext cx="4955083" cy="537845"/>
            </a:xfrm>
            <a:prstGeom prst="rect">
              <a:avLst/>
            </a:prstGeom>
          </p:spPr>
          <p:txBody>
            <a:bodyPr lIns="0" tIns="0" rIns="0" bIns="0" rtlCol="0" anchor="t">
              <a:spAutoFit/>
            </a:bodyPr>
            <a:lstStyle/>
            <a:p>
              <a:pPr algn="l">
                <a:lnSpc>
                  <a:spcPts val="4480"/>
                </a:lnSpc>
              </a:pPr>
              <a:r>
                <a:rPr lang="en-US" sz="3200" dirty="0">
                  <a:solidFill>
                    <a:srgbClr val="93282F"/>
                  </a:solidFill>
                  <a:latin typeface="Glacial Indifference"/>
                </a:rPr>
                <a:t>Sensitivity Analysis</a:t>
              </a:r>
            </a:p>
          </p:txBody>
        </p:sp>
        <p:sp>
          <p:nvSpPr>
            <p:cNvPr id="32" name="TextBox 32"/>
            <p:cNvSpPr txBox="1"/>
            <p:nvPr/>
          </p:nvSpPr>
          <p:spPr>
            <a:xfrm>
              <a:off x="4858981" y="5400575"/>
              <a:ext cx="4955083" cy="537845"/>
            </a:xfrm>
            <a:prstGeom prst="rect">
              <a:avLst/>
            </a:prstGeom>
          </p:spPr>
          <p:txBody>
            <a:bodyPr lIns="0" tIns="0" rIns="0" bIns="0" rtlCol="0" anchor="t">
              <a:spAutoFit/>
            </a:bodyPr>
            <a:lstStyle/>
            <a:p>
              <a:pPr algn="l">
                <a:lnSpc>
                  <a:spcPts val="4480"/>
                </a:lnSpc>
              </a:pPr>
              <a:r>
                <a:rPr lang="en-US" sz="3200" dirty="0">
                  <a:solidFill>
                    <a:srgbClr val="93282F"/>
                  </a:solidFill>
                  <a:latin typeface="Glacial Indifference"/>
                </a:rPr>
                <a:t>Data</a:t>
              </a:r>
            </a:p>
          </p:txBody>
        </p:sp>
        <p:sp>
          <p:nvSpPr>
            <p:cNvPr id="33" name="TextBox 33"/>
            <p:cNvSpPr txBox="1"/>
            <p:nvPr/>
          </p:nvSpPr>
          <p:spPr>
            <a:xfrm>
              <a:off x="12025138" y="3120053"/>
              <a:ext cx="4955083" cy="535403"/>
            </a:xfrm>
            <a:prstGeom prst="rect">
              <a:avLst/>
            </a:prstGeom>
          </p:spPr>
          <p:txBody>
            <a:bodyPr lIns="0" tIns="0" rIns="0" bIns="0" rtlCol="0" anchor="t">
              <a:spAutoFit/>
            </a:bodyPr>
            <a:lstStyle/>
            <a:p>
              <a:pPr>
                <a:lnSpc>
                  <a:spcPts val="4480"/>
                </a:lnSpc>
              </a:pPr>
              <a:r>
                <a:rPr lang="en-US" sz="3200" dirty="0">
                  <a:solidFill>
                    <a:srgbClr val="93282F"/>
                  </a:solidFill>
                  <a:latin typeface="Glacial Indifference"/>
                </a:rPr>
                <a:t>Findings</a:t>
              </a:r>
            </a:p>
          </p:txBody>
        </p:sp>
        <p:sp>
          <p:nvSpPr>
            <p:cNvPr id="34" name="TextBox 34"/>
            <p:cNvSpPr txBox="1"/>
            <p:nvPr/>
          </p:nvSpPr>
          <p:spPr>
            <a:xfrm>
              <a:off x="12024005" y="4260338"/>
              <a:ext cx="4956216" cy="537845"/>
            </a:xfrm>
            <a:prstGeom prst="rect">
              <a:avLst/>
            </a:prstGeom>
          </p:spPr>
          <p:txBody>
            <a:bodyPr lIns="0" tIns="0" rIns="0" bIns="0" rtlCol="0" anchor="t">
              <a:spAutoFit/>
            </a:bodyPr>
            <a:lstStyle/>
            <a:p>
              <a:pPr>
                <a:lnSpc>
                  <a:spcPts val="4480"/>
                </a:lnSpc>
              </a:pPr>
              <a:r>
                <a:rPr lang="en-US" sz="3200" dirty="0">
                  <a:solidFill>
                    <a:srgbClr val="93282F"/>
                  </a:solidFill>
                  <a:latin typeface="Glacial Indifference"/>
                </a:rPr>
                <a:t>Summary of key findings</a:t>
              </a:r>
            </a:p>
          </p:txBody>
        </p:sp>
        <p:sp>
          <p:nvSpPr>
            <p:cNvPr id="35" name="TextBox 35"/>
            <p:cNvSpPr txBox="1"/>
            <p:nvPr/>
          </p:nvSpPr>
          <p:spPr>
            <a:xfrm>
              <a:off x="12024005" y="5388875"/>
              <a:ext cx="5380394" cy="535403"/>
            </a:xfrm>
            <a:prstGeom prst="rect">
              <a:avLst/>
            </a:prstGeom>
          </p:spPr>
          <p:txBody>
            <a:bodyPr wrap="square" lIns="0" tIns="0" rIns="0" bIns="0" rtlCol="0" anchor="t">
              <a:spAutoFit/>
            </a:bodyPr>
            <a:lstStyle/>
            <a:p>
              <a:pPr>
                <a:lnSpc>
                  <a:spcPts val="4480"/>
                </a:lnSpc>
              </a:pPr>
              <a:r>
                <a:rPr lang="en-US" sz="3200" dirty="0">
                  <a:solidFill>
                    <a:srgbClr val="93282F"/>
                  </a:solidFill>
                  <a:latin typeface="Glacial Indifference"/>
                </a:rPr>
                <a:t>Implications</a:t>
              </a:r>
            </a:p>
          </p:txBody>
        </p:sp>
        <p:sp>
          <p:nvSpPr>
            <p:cNvPr id="39" name="TextBox 29">
              <a:extLst>
                <a:ext uri="{FF2B5EF4-FFF2-40B4-BE49-F238E27FC236}">
                  <a16:creationId xmlns:a16="http://schemas.microsoft.com/office/drawing/2014/main" id="{82031746-AB3D-8152-AFCB-9A977EC261F5}"/>
                </a:ext>
              </a:extLst>
            </p:cNvPr>
            <p:cNvSpPr txBox="1"/>
            <p:nvPr/>
          </p:nvSpPr>
          <p:spPr>
            <a:xfrm>
              <a:off x="4858981" y="1923347"/>
              <a:ext cx="5535018" cy="577081"/>
            </a:xfrm>
            <a:prstGeom prst="rect">
              <a:avLst/>
            </a:prstGeom>
          </p:spPr>
          <p:txBody>
            <a:bodyPr wrap="square" lIns="0" tIns="0" rIns="0" bIns="0" rtlCol="0" anchor="t">
              <a:spAutoFit/>
            </a:bodyPr>
            <a:lstStyle/>
            <a:p>
              <a:pPr algn="l">
                <a:lnSpc>
                  <a:spcPts val="4480"/>
                </a:lnSpc>
              </a:pPr>
              <a:r>
                <a:rPr lang="en-US" sz="4400" b="1" dirty="0">
                  <a:solidFill>
                    <a:srgbClr val="6B1E19"/>
                  </a:solidFill>
                  <a:latin typeface="Glacial Indifference"/>
                </a:rPr>
                <a:t>Methodology</a:t>
              </a:r>
              <a:endParaRPr lang="en-US" sz="4400" b="1" dirty="0">
                <a:solidFill>
                  <a:srgbClr val="93282F"/>
                </a:solidFill>
                <a:latin typeface="Glacial Indifference"/>
              </a:endParaRPr>
            </a:p>
          </p:txBody>
        </p:sp>
        <p:sp>
          <p:nvSpPr>
            <p:cNvPr id="40" name="Rectangle 39">
              <a:extLst>
                <a:ext uri="{FF2B5EF4-FFF2-40B4-BE49-F238E27FC236}">
                  <a16:creationId xmlns:a16="http://schemas.microsoft.com/office/drawing/2014/main" id="{A09B83F0-614C-FC27-D5C3-93C4BA9CA179}"/>
                </a:ext>
              </a:extLst>
            </p:cNvPr>
            <p:cNvSpPr/>
            <p:nvPr/>
          </p:nvSpPr>
          <p:spPr>
            <a:xfrm>
              <a:off x="3807777" y="1923347"/>
              <a:ext cx="842787" cy="548227"/>
            </a:xfrm>
            <a:prstGeom prst="rect">
              <a:avLst/>
            </a:prstGeom>
            <a:solidFill>
              <a:srgbClr val="932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Glacial Indifference"/>
                </a:rPr>
                <a:t>A</a:t>
              </a:r>
              <a:endParaRPr lang="en-US" sz="3600" dirty="0"/>
            </a:p>
          </p:txBody>
        </p:sp>
        <p:sp>
          <p:nvSpPr>
            <p:cNvPr id="41" name="Rectangle 40">
              <a:extLst>
                <a:ext uri="{FF2B5EF4-FFF2-40B4-BE49-F238E27FC236}">
                  <a16:creationId xmlns:a16="http://schemas.microsoft.com/office/drawing/2014/main" id="{C3093900-6767-CB30-B88F-6413FF8E3DCD}"/>
                </a:ext>
              </a:extLst>
            </p:cNvPr>
            <p:cNvSpPr/>
            <p:nvPr/>
          </p:nvSpPr>
          <p:spPr>
            <a:xfrm>
              <a:off x="10972800" y="1943100"/>
              <a:ext cx="842787" cy="548227"/>
            </a:xfrm>
            <a:prstGeom prst="rect">
              <a:avLst/>
            </a:prstGeom>
            <a:solidFill>
              <a:srgbClr val="932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Glacial Indifference"/>
                </a:rPr>
                <a:t>B</a:t>
              </a:r>
              <a:endParaRPr lang="en-US" sz="4400" dirty="0"/>
            </a:p>
          </p:txBody>
        </p:sp>
        <p:sp>
          <p:nvSpPr>
            <p:cNvPr id="44" name="TextBox 29">
              <a:extLst>
                <a:ext uri="{FF2B5EF4-FFF2-40B4-BE49-F238E27FC236}">
                  <a16:creationId xmlns:a16="http://schemas.microsoft.com/office/drawing/2014/main" id="{44B2A3EA-4534-A441-0D47-BF762C963098}"/>
                </a:ext>
              </a:extLst>
            </p:cNvPr>
            <p:cNvSpPr txBox="1"/>
            <p:nvPr/>
          </p:nvSpPr>
          <p:spPr>
            <a:xfrm>
              <a:off x="12024005" y="1953524"/>
              <a:ext cx="2179994" cy="577081"/>
            </a:xfrm>
            <a:prstGeom prst="rect">
              <a:avLst/>
            </a:prstGeom>
          </p:spPr>
          <p:txBody>
            <a:bodyPr wrap="square" lIns="0" tIns="0" rIns="0" bIns="0" rtlCol="0" anchor="t">
              <a:spAutoFit/>
            </a:bodyPr>
            <a:lstStyle/>
            <a:p>
              <a:pPr algn="l">
                <a:lnSpc>
                  <a:spcPts val="4480"/>
                </a:lnSpc>
              </a:pPr>
              <a:r>
                <a:rPr lang="en-US" sz="4400" b="1" dirty="0">
                  <a:solidFill>
                    <a:srgbClr val="6B1E19"/>
                  </a:solidFill>
                  <a:latin typeface="Glacial Indifference"/>
                </a:rPr>
                <a:t>Results</a:t>
              </a:r>
              <a:endParaRPr lang="en-US" sz="4400" b="1" dirty="0">
                <a:solidFill>
                  <a:srgbClr val="93282F"/>
                </a:solidFill>
                <a:latin typeface="Glacial Indifference"/>
              </a:endParaRPr>
            </a:p>
          </p:txBody>
        </p:sp>
        <p:grpSp>
          <p:nvGrpSpPr>
            <p:cNvPr id="37" name="Group 14">
              <a:extLst>
                <a:ext uri="{FF2B5EF4-FFF2-40B4-BE49-F238E27FC236}">
                  <a16:creationId xmlns:a16="http://schemas.microsoft.com/office/drawing/2014/main" id="{DDDDE443-7AD0-4228-B4E1-5337A3AD4AB4}"/>
                </a:ext>
              </a:extLst>
            </p:cNvPr>
            <p:cNvGrpSpPr/>
            <p:nvPr/>
          </p:nvGrpSpPr>
          <p:grpSpPr>
            <a:xfrm>
              <a:off x="3807776" y="6401521"/>
              <a:ext cx="842787" cy="842787"/>
              <a:chOff x="0" y="0"/>
              <a:chExt cx="812800" cy="812800"/>
            </a:xfrm>
          </p:grpSpPr>
          <p:sp>
            <p:nvSpPr>
              <p:cNvPr id="38" name="Freeform 15">
                <a:extLst>
                  <a:ext uri="{FF2B5EF4-FFF2-40B4-BE49-F238E27FC236}">
                    <a16:creationId xmlns:a16="http://schemas.microsoft.com/office/drawing/2014/main" id="{F49E70FF-0B28-7B5D-64AE-A69377CE216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2A23"/>
              </a:solidFill>
            </p:spPr>
            <p:txBody>
              <a:bodyPr/>
              <a:lstStyle/>
              <a:p>
                <a:endParaRPr lang="en-US"/>
              </a:p>
            </p:txBody>
          </p:sp>
          <p:sp>
            <p:nvSpPr>
              <p:cNvPr id="42" name="TextBox 16">
                <a:extLst>
                  <a:ext uri="{FF2B5EF4-FFF2-40B4-BE49-F238E27FC236}">
                    <a16:creationId xmlns:a16="http://schemas.microsoft.com/office/drawing/2014/main" id="{C9606255-D6B3-ED54-9E16-8E01901628DD}"/>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rPr>
                  <a:t>A4</a:t>
                </a:r>
              </a:p>
            </p:txBody>
          </p:sp>
        </p:grpSp>
        <p:sp>
          <p:nvSpPr>
            <p:cNvPr id="47" name="TextBox 32">
              <a:extLst>
                <a:ext uri="{FF2B5EF4-FFF2-40B4-BE49-F238E27FC236}">
                  <a16:creationId xmlns:a16="http://schemas.microsoft.com/office/drawing/2014/main" id="{3BDEA41D-6B49-19D4-4688-218C5E7E8E6F}"/>
                </a:ext>
              </a:extLst>
            </p:cNvPr>
            <p:cNvSpPr txBox="1"/>
            <p:nvPr/>
          </p:nvSpPr>
          <p:spPr>
            <a:xfrm>
              <a:off x="4858980" y="6505664"/>
              <a:ext cx="4955083" cy="537845"/>
            </a:xfrm>
            <a:prstGeom prst="rect">
              <a:avLst/>
            </a:prstGeom>
          </p:spPr>
          <p:txBody>
            <a:bodyPr lIns="0" tIns="0" rIns="0" bIns="0" rtlCol="0" anchor="t">
              <a:spAutoFit/>
            </a:bodyPr>
            <a:lstStyle/>
            <a:p>
              <a:pPr algn="l">
                <a:lnSpc>
                  <a:spcPts val="4480"/>
                </a:lnSpc>
              </a:pPr>
              <a:r>
                <a:rPr lang="en-US" sz="3200" dirty="0">
                  <a:solidFill>
                    <a:srgbClr val="93282F"/>
                  </a:solidFill>
                  <a:latin typeface="Glacial Indifference"/>
                </a:rPr>
                <a:t>Framework</a:t>
              </a:r>
            </a:p>
          </p:txBody>
        </p:sp>
      </p:grpSp>
    </p:spTree>
    <p:extLst>
      <p:ext uri="{BB962C8B-B14F-4D97-AF65-F5344CB8AC3E}">
        <p14:creationId xmlns:p14="http://schemas.microsoft.com/office/powerpoint/2010/main" val="3435626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9">
            <a:extLst>
              <a:ext uri="{FF2B5EF4-FFF2-40B4-BE49-F238E27FC236}">
                <a16:creationId xmlns:a16="http://schemas.microsoft.com/office/drawing/2014/main" id="{5EA79B78-7754-603E-1745-51489A4A6A98}"/>
              </a:ext>
            </a:extLst>
          </p:cNvPr>
          <p:cNvSpPr txBox="1"/>
          <p:nvPr/>
        </p:nvSpPr>
        <p:spPr>
          <a:xfrm>
            <a:off x="7756805" y="4762500"/>
            <a:ext cx="3420220" cy="577081"/>
          </a:xfrm>
          <a:prstGeom prst="rect">
            <a:avLst/>
          </a:prstGeom>
        </p:spPr>
        <p:txBody>
          <a:bodyPr wrap="square" lIns="0" tIns="0" rIns="0" bIns="0" rtlCol="0" anchor="ctr">
            <a:spAutoFit/>
          </a:bodyPr>
          <a:lstStyle/>
          <a:p>
            <a:pPr algn="l">
              <a:lnSpc>
                <a:spcPts val="4480"/>
              </a:lnSpc>
            </a:pPr>
            <a:r>
              <a:rPr lang="en-US" sz="4400" b="1" dirty="0">
                <a:solidFill>
                  <a:srgbClr val="6B1E19"/>
                </a:solidFill>
                <a:latin typeface="Glacial Indifference"/>
              </a:rPr>
              <a:t>Methodology</a:t>
            </a:r>
            <a:endParaRPr lang="en-US" sz="4400" b="1" dirty="0">
              <a:solidFill>
                <a:srgbClr val="93282F"/>
              </a:solidFill>
              <a:latin typeface="Glacial Indifference"/>
            </a:endParaRPr>
          </a:p>
        </p:txBody>
      </p:sp>
      <p:sp>
        <p:nvSpPr>
          <p:cNvPr id="16" name="Rectangle 15">
            <a:extLst>
              <a:ext uri="{FF2B5EF4-FFF2-40B4-BE49-F238E27FC236}">
                <a16:creationId xmlns:a16="http://schemas.microsoft.com/office/drawing/2014/main" id="{ED6E26F8-6BAB-553C-7724-6321458C90DD}"/>
              </a:ext>
            </a:extLst>
          </p:cNvPr>
          <p:cNvSpPr/>
          <p:nvPr/>
        </p:nvSpPr>
        <p:spPr>
          <a:xfrm>
            <a:off x="6705600" y="4729981"/>
            <a:ext cx="842787" cy="548227"/>
          </a:xfrm>
          <a:prstGeom prst="rect">
            <a:avLst/>
          </a:prstGeom>
          <a:solidFill>
            <a:srgbClr val="932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Glacial Indifference"/>
              </a:rPr>
              <a:t>A</a:t>
            </a:r>
            <a:endParaRPr lang="en-US" sz="3600" dirty="0"/>
          </a:p>
        </p:txBody>
      </p:sp>
      <p:sp>
        <p:nvSpPr>
          <p:cNvPr id="17" name="Freeform 2">
            <a:extLst>
              <a:ext uri="{FF2B5EF4-FFF2-40B4-BE49-F238E27FC236}">
                <a16:creationId xmlns:a16="http://schemas.microsoft.com/office/drawing/2014/main" id="{A095E768-020E-271C-EE22-3EDB39F86A48}"/>
              </a:ext>
            </a:extLst>
          </p:cNvPr>
          <p:cNvSpPr/>
          <p:nvPr/>
        </p:nvSpPr>
        <p:spPr>
          <a:xfrm>
            <a:off x="-188422" y="727710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5">
            <a:extLst>
              <a:ext uri="{FF2B5EF4-FFF2-40B4-BE49-F238E27FC236}">
                <a16:creationId xmlns:a16="http://schemas.microsoft.com/office/drawing/2014/main" id="{20202187-A114-1730-5AA5-FF9132242A38}"/>
              </a:ext>
            </a:extLst>
          </p:cNvPr>
          <p:cNvSpPr/>
          <p:nvPr/>
        </p:nvSpPr>
        <p:spPr>
          <a:xfrm>
            <a:off x="14630400" y="-3810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1910652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2,2671"/>
  <p:tag name="ORIGINALWIDTH" val="2821,894"/>
  <p:tag name="OUTPUTTYPE" val="PNG"/>
  <p:tag name="IGUANATEXVERSION" val="160"/>
  <p:tag name="LATEXADDIN" val="\documentclass{article}&#10;\usepackage{amsmath}&#10;\usepackage{amssymb}&#10;\pagestyle{empty}&#10;\begin{document}&#10;&#10;$$10^{1.326-0.00326\left(\text{AC}\right)\left(\text{FL}\right)+0.0107\left(\text{HC}\right)+0.0438\left(\text{AC}\right)+0.158\left(\text{FL}\right)}$$ &#10;&#10;&#10;\end{document}"/>
  <p:tag name="IGUANATEXSIZE" val="30"/>
  <p:tag name="IGUANATEXCURSOR" val="252"/>
  <p:tag name="TRANSPARENCY" val="True"/>
  <p:tag name="LATEXENGINEID" val="1"/>
  <p:tag name="TEMPFOLDER" val="F:\Users\Billy\Documents\IguanaTex\"/>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2,2671"/>
  <p:tag name="ORIGINALWIDTH" val="2544,355"/>
  <p:tag name="OUTPUTTYPE" val="PNG"/>
  <p:tag name="IGUANATEXVERSION" val="160"/>
  <p:tag name="LATEXADDIN" val="\documentclass{article}&#10;\usepackage{amsmath}&#10;\usepackage{amssymb}&#10;\pagestyle{empty}&#10;\begin{document}&#10;&#10;$$10^{-1.7492+0.166\left(\text{BPD}\right)+0.046\left(\text{AC}\right)-0.002646\left(\text{BPD}\right)\left(\text{AC}\right)}$$&#10;&#10;&#10;\end{document}"/>
  <p:tag name="IGUANATEXSIZE" val="30"/>
  <p:tag name="IGUANATEXCURSOR" val="229"/>
  <p:tag name="TRANSPARENCY" val="True"/>
  <p:tag name="LATEXENGINEID" val="1"/>
  <p:tag name="TEMPFOLDER" val="F:\Users\Billy\Documents\IguanaTex\"/>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34,2687"/>
  <p:tag name="ORIGINALWIDTH" val="3903,545"/>
  <p:tag name="OUTPUTTYPE" val="PNG"/>
  <p:tag name="IGUANATEXVERSION" val="160"/>
  <p:tag name="LATEXADDIN" val="\documentclass{article}&#10;\usepackage{amsmath}&#10;\usepackage{amssymb}&#10;\pagestyle{empty}&#10;\begin{document}&#10;&#10;$$e^{5.084820 - 54.06633\left( \left(\text{AC}\right) / 100   \right)^3 - 95.80076 \left( \left(\text{AC}\right) / 100 \right)^3   \ln\left(\left(\text{AC}\right) / 100 \right) + 3.136370   \left(\text{HC}\right) / 100 }$$&#10;&#10;&#10;\end{document}"/>
  <p:tag name="IGUANATEXSIZE" val="30"/>
  <p:tag name="IGUANATEXCURSOR" val="323"/>
  <p:tag name="TRANSPARENCY" val="True"/>
  <p:tag name="LATEXENGINEID" val="1"/>
  <p:tag name="TEMPFOLDER" val="F:\Users\Billy\Documents\IguanaTex\"/>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3,7715"/>
  <p:tag name="ORIGINALWIDTH" val="4020,561"/>
  <p:tag name="OUTPUTTYPE" val="PNG"/>
  <p:tag name="IGUANATEXVERSION" val="160"/>
  <p:tag name="LATEXADDIN" val="\documentclass{article}&#10;\usepackage{amsmath}&#10;\usepackage{amssymb}&#10;\pagestyle{empty}&#10;\begin{document}&#10;&#10;$$5381.193 + 150.324 \left(\text{HC}\right) + 2.069   \left(\text{FL}\right)^3 + 0.0232 \left(\text{AC}\right)^3 - 6235.478   \log(\text{HC})$$&#10;&#10;&#10;\end{document}"/>
  <p:tag name="IGUANATEXSIZE" val="25"/>
  <p:tag name="IGUANATEXCURSOR" val="244"/>
  <p:tag name="TRANSPARENCY" val="True"/>
  <p:tag name="LATEXENGINEID" val="1"/>
  <p:tag name="TEMPFOLDER" val="F:\Users\Billy\Documents\IguanaTex\"/>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49,16"/>
  <p:tag name="ORIGINALWIDTH" val="4215,588"/>
  <p:tag name="OUTPUTTYPE" val="PNG"/>
  <p:tag name="IGUANATEXVERSION" val="160"/>
  <p:tag name="LATEXADDIN" val="\documentclass{article}&#10;\usepackage{amsmath}&#10;\usepackage{amssymb}&#10;\pagestyle{empty}&#10;\begin{document}&#10;&#10;Let $f$ be a function and $\textbf{X} = \left(X_1, X_2, \dots, X_n \right)$ its parameter vector&#10;&#10;$$\text{Var}[f(\textbf{X})]=\sum_{i=1}^n V_i+\sum_{i&lt;j}^n V_{i,j}+\cdots+V_{1,2\ldots, n} \, ,$$ &#10;&#10;where&#10;&#10;$V_i$ is the \underline{contribution} of the main effect of \underline{parameter $X_i$} to \underline{$\text{Var}[f(\textbf{X})]$},&#10;&#10;$V_{i,j}$ is the contribution of the interactions of parameter $X_i$ and $X_j$ to $\text{Var}[f(\textbf{X})]$.&#10;&#10;&#10;&#10;\end{document}"/>
  <p:tag name="IGUANATEXSIZE" val="25"/>
  <p:tag name="IGUANATEXCURSOR" val="258"/>
  <p:tag name="TRANSPARENCY" val="True"/>
  <p:tag name="LATEXENGINEID" val="1"/>
  <p:tag name="TEMPFOLDER" val="F:\Users\Billy\Documents\IguanaTex\"/>
  <p:tag name="LATEXFORMHEIGHT" val="320"/>
  <p:tag name="LATEXFORMWIDTH" val="38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13979</TotalTime>
  <Words>1957</Words>
  <Application>Microsoft Office PowerPoint</Application>
  <PresentationFormat>Custom</PresentationFormat>
  <Paragraphs>188</Paragraphs>
  <Slides>22</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Cormorant Garamond Bold</vt:lpstr>
      <vt:lpstr>Cormorant Garamond Bold Italics</vt:lpstr>
      <vt:lpstr>Cormorant Garamond Italics</vt:lpstr>
      <vt:lpstr>Arial</vt:lpstr>
      <vt:lpstr>Glacial Indifference</vt:lpstr>
      <vt:lpstr>Glacial Indifference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Vasilis Tsilidis SMB2025</dc:title>
  <dc:creator>Vasilis Tsilidis</dc:creator>
  <cp:lastModifiedBy>Vasilis</cp:lastModifiedBy>
  <cp:revision>100</cp:revision>
  <dcterms:created xsi:type="dcterms:W3CDTF">2006-08-16T00:00:00Z</dcterms:created>
  <dcterms:modified xsi:type="dcterms:W3CDTF">2025-07-04T11:32:23Z</dcterms:modified>
  <dc:identifier>DAGIxNUr_Ds</dc:identifier>
</cp:coreProperties>
</file>